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2"/>
  </p:notesMasterIdLst>
  <p:sldIdLst>
    <p:sldId id="342" r:id="rId2"/>
    <p:sldId id="343" r:id="rId3"/>
    <p:sldId id="396" r:id="rId4"/>
    <p:sldId id="344" r:id="rId5"/>
    <p:sldId id="345" r:id="rId6"/>
    <p:sldId id="346" r:id="rId7"/>
    <p:sldId id="347" r:id="rId8"/>
    <p:sldId id="348" r:id="rId9"/>
    <p:sldId id="349" r:id="rId10"/>
    <p:sldId id="350" r:id="rId11"/>
    <p:sldId id="351" r:id="rId12"/>
    <p:sldId id="352" r:id="rId13"/>
    <p:sldId id="387" r:id="rId14"/>
    <p:sldId id="398" r:id="rId15"/>
    <p:sldId id="389" r:id="rId16"/>
    <p:sldId id="390" r:id="rId17"/>
    <p:sldId id="391" r:id="rId18"/>
    <p:sldId id="392" r:id="rId19"/>
    <p:sldId id="393" r:id="rId20"/>
    <p:sldId id="397" r:id="rId21"/>
    <p:sldId id="399" r:id="rId22"/>
    <p:sldId id="400" r:id="rId23"/>
    <p:sldId id="401" r:id="rId24"/>
    <p:sldId id="402" r:id="rId25"/>
    <p:sldId id="403" r:id="rId26"/>
    <p:sldId id="404" r:id="rId27"/>
    <p:sldId id="355" r:id="rId28"/>
    <p:sldId id="395" r:id="rId29"/>
    <p:sldId id="358" r:id="rId30"/>
    <p:sldId id="360" r:id="rId31"/>
    <p:sldId id="405" r:id="rId32"/>
    <p:sldId id="406" r:id="rId33"/>
    <p:sldId id="361" r:id="rId34"/>
    <p:sldId id="407" r:id="rId35"/>
    <p:sldId id="408" r:id="rId36"/>
    <p:sldId id="409" r:id="rId37"/>
    <p:sldId id="410" r:id="rId38"/>
    <p:sldId id="413" r:id="rId39"/>
    <p:sldId id="412" r:id="rId40"/>
    <p:sldId id="414" r:id="rId41"/>
    <p:sldId id="415" r:id="rId42"/>
    <p:sldId id="416" r:id="rId43"/>
    <p:sldId id="362" r:id="rId44"/>
    <p:sldId id="364" r:id="rId45"/>
    <p:sldId id="363" r:id="rId46"/>
    <p:sldId id="365" r:id="rId47"/>
    <p:sldId id="366" r:id="rId48"/>
    <p:sldId id="368" r:id="rId49"/>
    <p:sldId id="367" r:id="rId50"/>
    <p:sldId id="369" r:id="rId51"/>
    <p:sldId id="370" r:id="rId52"/>
    <p:sldId id="377" r:id="rId53"/>
    <p:sldId id="371" r:id="rId54"/>
    <p:sldId id="372" r:id="rId55"/>
    <p:sldId id="373" r:id="rId56"/>
    <p:sldId id="411" r:id="rId57"/>
    <p:sldId id="375" r:id="rId58"/>
    <p:sldId id="376" r:id="rId59"/>
    <p:sldId id="378" r:id="rId60"/>
    <p:sldId id="417" r:id="rId61"/>
    <p:sldId id="418" r:id="rId62"/>
    <p:sldId id="419" r:id="rId63"/>
    <p:sldId id="420" r:id="rId64"/>
    <p:sldId id="421" r:id="rId65"/>
    <p:sldId id="422" r:id="rId66"/>
    <p:sldId id="423" r:id="rId67"/>
    <p:sldId id="424" r:id="rId68"/>
    <p:sldId id="425" r:id="rId69"/>
    <p:sldId id="426" r:id="rId70"/>
    <p:sldId id="427" r:id="rId71"/>
    <p:sldId id="428" r:id="rId72"/>
    <p:sldId id="429" r:id="rId73"/>
    <p:sldId id="430" r:id="rId74"/>
    <p:sldId id="431" r:id="rId75"/>
    <p:sldId id="432" r:id="rId76"/>
    <p:sldId id="433" r:id="rId77"/>
    <p:sldId id="434" r:id="rId78"/>
    <p:sldId id="435" r:id="rId79"/>
    <p:sldId id="436" r:id="rId80"/>
    <p:sldId id="498" r:id="rId81"/>
    <p:sldId id="437" r:id="rId82"/>
    <p:sldId id="438" r:id="rId83"/>
    <p:sldId id="439" r:id="rId84"/>
    <p:sldId id="440" r:id="rId85"/>
    <p:sldId id="441" r:id="rId86"/>
    <p:sldId id="442" r:id="rId87"/>
    <p:sldId id="443" r:id="rId88"/>
    <p:sldId id="444" r:id="rId89"/>
    <p:sldId id="448" r:id="rId90"/>
    <p:sldId id="447" r:id="rId91"/>
    <p:sldId id="445" r:id="rId92"/>
    <p:sldId id="446" r:id="rId93"/>
    <p:sldId id="499" r:id="rId94"/>
    <p:sldId id="500" r:id="rId95"/>
    <p:sldId id="449" r:id="rId96"/>
    <p:sldId id="501" r:id="rId97"/>
    <p:sldId id="502" r:id="rId98"/>
    <p:sldId id="451" r:id="rId99"/>
    <p:sldId id="450" r:id="rId100"/>
    <p:sldId id="452" r:id="rId101"/>
    <p:sldId id="453" r:id="rId102"/>
    <p:sldId id="454" r:id="rId103"/>
    <p:sldId id="455" r:id="rId104"/>
    <p:sldId id="456" r:id="rId105"/>
    <p:sldId id="457" r:id="rId106"/>
    <p:sldId id="458" r:id="rId107"/>
    <p:sldId id="459" r:id="rId108"/>
    <p:sldId id="460" r:id="rId109"/>
    <p:sldId id="466" r:id="rId110"/>
    <p:sldId id="461" r:id="rId111"/>
    <p:sldId id="463" r:id="rId112"/>
    <p:sldId id="465" r:id="rId113"/>
    <p:sldId id="467" r:id="rId114"/>
    <p:sldId id="468" r:id="rId115"/>
    <p:sldId id="469" r:id="rId116"/>
    <p:sldId id="470" r:id="rId117"/>
    <p:sldId id="471" r:id="rId118"/>
    <p:sldId id="472" r:id="rId119"/>
    <p:sldId id="473" r:id="rId120"/>
    <p:sldId id="475" r:id="rId121"/>
    <p:sldId id="476" r:id="rId122"/>
    <p:sldId id="477" r:id="rId123"/>
    <p:sldId id="478" r:id="rId124"/>
    <p:sldId id="479" r:id="rId125"/>
    <p:sldId id="480" r:id="rId126"/>
    <p:sldId id="481" r:id="rId127"/>
    <p:sldId id="482" r:id="rId128"/>
    <p:sldId id="483" r:id="rId129"/>
    <p:sldId id="484" r:id="rId130"/>
    <p:sldId id="486" r:id="rId131"/>
    <p:sldId id="487" r:id="rId132"/>
    <p:sldId id="488" r:id="rId133"/>
    <p:sldId id="490" r:id="rId134"/>
    <p:sldId id="491" r:id="rId135"/>
    <p:sldId id="492" r:id="rId136"/>
    <p:sldId id="493" r:id="rId137"/>
    <p:sldId id="494" r:id="rId138"/>
    <p:sldId id="495" r:id="rId139"/>
    <p:sldId id="496" r:id="rId140"/>
    <p:sldId id="497" r:id="rId14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78" d="100"/>
          <a:sy n="78" d="100"/>
        </p:scale>
        <p:origin x="1522" y="72"/>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notesMaster" Target="notesMasters/notesMaster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D84EF56-8D89-4162-84D3-56E37C8FB1AA}" type="datetimeFigureOut">
              <a:rPr lang="en-US" smtClean="0"/>
              <a:pPr/>
              <a:t>2/10/2021</a:t>
            </a:fld>
            <a:endParaRPr lang="en-IN"/>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223DCD8-742F-4070-B6BD-28010D67DAE4}" type="slidenum">
              <a:rPr lang="en-IN" smtClean="0"/>
              <a:pPr/>
              <a:t>‹#›</a:t>
            </a:fld>
            <a:endParaRPr lang="en-IN"/>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A223DCD8-742F-4070-B6BD-28010D67DAE4}" type="slidenum">
              <a:rPr lang="en-IN" smtClean="0"/>
              <a:pPr/>
              <a:t>49</a:t>
            </a:fld>
            <a:endParaRPr lang="en-I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lgn="just"/>
            <a:endParaRPr lang="en-IN" dirty="0"/>
          </a:p>
        </p:txBody>
      </p:sp>
      <p:sp>
        <p:nvSpPr>
          <p:cNvPr id="4" name="Slide Number Placeholder 3"/>
          <p:cNvSpPr>
            <a:spLocks noGrp="1"/>
          </p:cNvSpPr>
          <p:nvPr>
            <p:ph type="sldNum" sz="quarter" idx="10"/>
          </p:nvPr>
        </p:nvSpPr>
        <p:spPr/>
        <p:txBody>
          <a:bodyPr/>
          <a:lstStyle/>
          <a:p>
            <a:fld id="{A223DCD8-742F-4070-B6BD-28010D67DAE4}" type="slidenum">
              <a:rPr lang="en-IN" smtClean="0"/>
              <a:pPr/>
              <a:t>100</a:t>
            </a:fld>
            <a:endParaRPr lang="en-IN"/>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lgn="just"/>
            <a:endParaRPr lang="en-IN" dirty="0"/>
          </a:p>
        </p:txBody>
      </p:sp>
      <p:sp>
        <p:nvSpPr>
          <p:cNvPr id="4" name="Slide Number Placeholder 3"/>
          <p:cNvSpPr>
            <a:spLocks noGrp="1"/>
          </p:cNvSpPr>
          <p:nvPr>
            <p:ph type="sldNum" sz="quarter" idx="10"/>
          </p:nvPr>
        </p:nvSpPr>
        <p:spPr/>
        <p:txBody>
          <a:bodyPr/>
          <a:lstStyle/>
          <a:p>
            <a:fld id="{A223DCD8-742F-4070-B6BD-28010D67DAE4}" type="slidenum">
              <a:rPr lang="en-IN" smtClean="0"/>
              <a:pPr/>
              <a:t>101</a:t>
            </a:fld>
            <a:endParaRPr lang="en-IN"/>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lgn="just"/>
            <a:endParaRPr lang="en-IN" dirty="0"/>
          </a:p>
        </p:txBody>
      </p:sp>
      <p:sp>
        <p:nvSpPr>
          <p:cNvPr id="4" name="Slide Number Placeholder 3"/>
          <p:cNvSpPr>
            <a:spLocks noGrp="1"/>
          </p:cNvSpPr>
          <p:nvPr>
            <p:ph type="sldNum" sz="quarter" idx="10"/>
          </p:nvPr>
        </p:nvSpPr>
        <p:spPr/>
        <p:txBody>
          <a:bodyPr/>
          <a:lstStyle/>
          <a:p>
            <a:fld id="{A223DCD8-742F-4070-B6BD-28010D67DAE4}" type="slidenum">
              <a:rPr lang="en-IN" smtClean="0"/>
              <a:pPr/>
              <a:t>102</a:t>
            </a:fld>
            <a:endParaRPr lang="en-IN"/>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lgn="just"/>
            <a:endParaRPr lang="en-IN" dirty="0"/>
          </a:p>
        </p:txBody>
      </p:sp>
      <p:sp>
        <p:nvSpPr>
          <p:cNvPr id="4" name="Slide Number Placeholder 3"/>
          <p:cNvSpPr>
            <a:spLocks noGrp="1"/>
          </p:cNvSpPr>
          <p:nvPr>
            <p:ph type="sldNum" sz="quarter" idx="10"/>
          </p:nvPr>
        </p:nvSpPr>
        <p:spPr/>
        <p:txBody>
          <a:bodyPr/>
          <a:lstStyle/>
          <a:p>
            <a:fld id="{A223DCD8-742F-4070-B6BD-28010D67DAE4}" type="slidenum">
              <a:rPr lang="en-IN" smtClean="0"/>
              <a:pPr/>
              <a:t>103</a:t>
            </a:fld>
            <a:endParaRPr lang="en-IN"/>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lgn="just"/>
            <a:endParaRPr lang="en-IN" dirty="0"/>
          </a:p>
        </p:txBody>
      </p:sp>
      <p:sp>
        <p:nvSpPr>
          <p:cNvPr id="4" name="Slide Number Placeholder 3"/>
          <p:cNvSpPr>
            <a:spLocks noGrp="1"/>
          </p:cNvSpPr>
          <p:nvPr>
            <p:ph type="sldNum" sz="quarter" idx="10"/>
          </p:nvPr>
        </p:nvSpPr>
        <p:spPr/>
        <p:txBody>
          <a:bodyPr/>
          <a:lstStyle/>
          <a:p>
            <a:fld id="{A223DCD8-742F-4070-B6BD-28010D67DAE4}" type="slidenum">
              <a:rPr lang="en-IN" smtClean="0"/>
              <a:pPr/>
              <a:t>104</a:t>
            </a:fld>
            <a:endParaRPr lang="en-IN"/>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lgn="just"/>
            <a:endParaRPr lang="en-IN" dirty="0"/>
          </a:p>
        </p:txBody>
      </p:sp>
      <p:sp>
        <p:nvSpPr>
          <p:cNvPr id="4" name="Slide Number Placeholder 3"/>
          <p:cNvSpPr>
            <a:spLocks noGrp="1"/>
          </p:cNvSpPr>
          <p:nvPr>
            <p:ph type="sldNum" sz="quarter" idx="10"/>
          </p:nvPr>
        </p:nvSpPr>
        <p:spPr/>
        <p:txBody>
          <a:bodyPr/>
          <a:lstStyle/>
          <a:p>
            <a:fld id="{A223DCD8-742F-4070-B6BD-28010D67DAE4}" type="slidenum">
              <a:rPr lang="en-IN" smtClean="0"/>
              <a:pPr/>
              <a:t>105</a:t>
            </a:fld>
            <a:endParaRPr lang="en-IN"/>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lgn="just"/>
            <a:endParaRPr lang="en-IN" dirty="0"/>
          </a:p>
        </p:txBody>
      </p:sp>
      <p:sp>
        <p:nvSpPr>
          <p:cNvPr id="4" name="Slide Number Placeholder 3"/>
          <p:cNvSpPr>
            <a:spLocks noGrp="1"/>
          </p:cNvSpPr>
          <p:nvPr>
            <p:ph type="sldNum" sz="quarter" idx="10"/>
          </p:nvPr>
        </p:nvSpPr>
        <p:spPr/>
        <p:txBody>
          <a:bodyPr/>
          <a:lstStyle/>
          <a:p>
            <a:fld id="{A223DCD8-742F-4070-B6BD-28010D67DAE4}" type="slidenum">
              <a:rPr lang="en-IN" smtClean="0"/>
              <a:pPr/>
              <a:t>106</a:t>
            </a:fld>
            <a:endParaRPr lang="en-IN"/>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lgn="just"/>
            <a:endParaRPr lang="en-IN" dirty="0"/>
          </a:p>
        </p:txBody>
      </p:sp>
      <p:sp>
        <p:nvSpPr>
          <p:cNvPr id="4" name="Slide Number Placeholder 3"/>
          <p:cNvSpPr>
            <a:spLocks noGrp="1"/>
          </p:cNvSpPr>
          <p:nvPr>
            <p:ph type="sldNum" sz="quarter" idx="10"/>
          </p:nvPr>
        </p:nvSpPr>
        <p:spPr/>
        <p:txBody>
          <a:bodyPr/>
          <a:lstStyle/>
          <a:p>
            <a:fld id="{A223DCD8-742F-4070-B6BD-28010D67DAE4}" type="slidenum">
              <a:rPr lang="en-IN" smtClean="0"/>
              <a:pPr/>
              <a:t>107</a:t>
            </a:fld>
            <a:endParaRPr lang="en-IN"/>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lgn="just"/>
            <a:endParaRPr lang="en-IN" dirty="0"/>
          </a:p>
        </p:txBody>
      </p:sp>
      <p:sp>
        <p:nvSpPr>
          <p:cNvPr id="4" name="Slide Number Placeholder 3"/>
          <p:cNvSpPr>
            <a:spLocks noGrp="1"/>
          </p:cNvSpPr>
          <p:nvPr>
            <p:ph type="sldNum" sz="quarter" idx="10"/>
          </p:nvPr>
        </p:nvSpPr>
        <p:spPr/>
        <p:txBody>
          <a:bodyPr/>
          <a:lstStyle/>
          <a:p>
            <a:fld id="{A223DCD8-742F-4070-B6BD-28010D67DAE4}" type="slidenum">
              <a:rPr lang="en-IN" smtClean="0"/>
              <a:pPr/>
              <a:t>108</a:t>
            </a:fld>
            <a:endParaRPr lang="en-IN"/>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lgn="just"/>
            <a:endParaRPr lang="en-IN" dirty="0"/>
          </a:p>
        </p:txBody>
      </p:sp>
      <p:sp>
        <p:nvSpPr>
          <p:cNvPr id="4" name="Slide Number Placeholder 3"/>
          <p:cNvSpPr>
            <a:spLocks noGrp="1"/>
          </p:cNvSpPr>
          <p:nvPr>
            <p:ph type="sldNum" sz="quarter" idx="10"/>
          </p:nvPr>
        </p:nvSpPr>
        <p:spPr/>
        <p:txBody>
          <a:bodyPr/>
          <a:lstStyle/>
          <a:p>
            <a:fld id="{A223DCD8-742F-4070-B6BD-28010D67DAE4}" type="slidenum">
              <a:rPr lang="en-IN" smtClean="0"/>
              <a:pPr/>
              <a:t>109</a:t>
            </a:fld>
            <a:endParaRPr lang="en-I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A223DCD8-742F-4070-B6BD-28010D67DAE4}" type="slidenum">
              <a:rPr lang="en-IN" smtClean="0"/>
              <a:pPr/>
              <a:t>50</a:t>
            </a:fld>
            <a:endParaRPr lang="en-IN"/>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lgn="just"/>
            <a:endParaRPr lang="en-IN" dirty="0"/>
          </a:p>
        </p:txBody>
      </p:sp>
      <p:sp>
        <p:nvSpPr>
          <p:cNvPr id="4" name="Slide Number Placeholder 3"/>
          <p:cNvSpPr>
            <a:spLocks noGrp="1"/>
          </p:cNvSpPr>
          <p:nvPr>
            <p:ph type="sldNum" sz="quarter" idx="10"/>
          </p:nvPr>
        </p:nvSpPr>
        <p:spPr/>
        <p:txBody>
          <a:bodyPr/>
          <a:lstStyle/>
          <a:p>
            <a:fld id="{A223DCD8-742F-4070-B6BD-28010D67DAE4}" type="slidenum">
              <a:rPr lang="en-IN" smtClean="0"/>
              <a:pPr/>
              <a:t>110</a:t>
            </a:fld>
            <a:endParaRPr lang="en-IN"/>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lgn="just"/>
            <a:endParaRPr lang="en-IN" dirty="0"/>
          </a:p>
        </p:txBody>
      </p:sp>
      <p:sp>
        <p:nvSpPr>
          <p:cNvPr id="4" name="Slide Number Placeholder 3"/>
          <p:cNvSpPr>
            <a:spLocks noGrp="1"/>
          </p:cNvSpPr>
          <p:nvPr>
            <p:ph type="sldNum" sz="quarter" idx="10"/>
          </p:nvPr>
        </p:nvSpPr>
        <p:spPr/>
        <p:txBody>
          <a:bodyPr/>
          <a:lstStyle/>
          <a:p>
            <a:fld id="{A223DCD8-742F-4070-B6BD-28010D67DAE4}" type="slidenum">
              <a:rPr lang="en-IN" smtClean="0"/>
              <a:pPr/>
              <a:t>111</a:t>
            </a:fld>
            <a:endParaRPr lang="en-IN"/>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lgn="just"/>
            <a:endParaRPr lang="en-IN" dirty="0"/>
          </a:p>
        </p:txBody>
      </p:sp>
      <p:sp>
        <p:nvSpPr>
          <p:cNvPr id="4" name="Slide Number Placeholder 3"/>
          <p:cNvSpPr>
            <a:spLocks noGrp="1"/>
          </p:cNvSpPr>
          <p:nvPr>
            <p:ph type="sldNum" sz="quarter" idx="10"/>
          </p:nvPr>
        </p:nvSpPr>
        <p:spPr/>
        <p:txBody>
          <a:bodyPr/>
          <a:lstStyle/>
          <a:p>
            <a:fld id="{A223DCD8-742F-4070-B6BD-28010D67DAE4}" type="slidenum">
              <a:rPr lang="en-IN" smtClean="0"/>
              <a:pPr/>
              <a:t>112</a:t>
            </a:fld>
            <a:endParaRPr lang="en-IN"/>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lgn="just"/>
            <a:endParaRPr lang="en-IN" dirty="0"/>
          </a:p>
        </p:txBody>
      </p:sp>
      <p:sp>
        <p:nvSpPr>
          <p:cNvPr id="4" name="Slide Number Placeholder 3"/>
          <p:cNvSpPr>
            <a:spLocks noGrp="1"/>
          </p:cNvSpPr>
          <p:nvPr>
            <p:ph type="sldNum" sz="quarter" idx="10"/>
          </p:nvPr>
        </p:nvSpPr>
        <p:spPr/>
        <p:txBody>
          <a:bodyPr/>
          <a:lstStyle/>
          <a:p>
            <a:fld id="{A223DCD8-742F-4070-B6BD-28010D67DAE4}" type="slidenum">
              <a:rPr lang="en-IN" smtClean="0"/>
              <a:pPr/>
              <a:t>113</a:t>
            </a:fld>
            <a:endParaRPr lang="en-IN"/>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lgn="just"/>
            <a:endParaRPr lang="en-IN" dirty="0"/>
          </a:p>
        </p:txBody>
      </p:sp>
      <p:sp>
        <p:nvSpPr>
          <p:cNvPr id="4" name="Slide Number Placeholder 3"/>
          <p:cNvSpPr>
            <a:spLocks noGrp="1"/>
          </p:cNvSpPr>
          <p:nvPr>
            <p:ph type="sldNum" sz="quarter" idx="10"/>
          </p:nvPr>
        </p:nvSpPr>
        <p:spPr/>
        <p:txBody>
          <a:bodyPr/>
          <a:lstStyle/>
          <a:p>
            <a:fld id="{A223DCD8-742F-4070-B6BD-28010D67DAE4}" type="slidenum">
              <a:rPr lang="en-IN" smtClean="0"/>
              <a:pPr/>
              <a:t>114</a:t>
            </a:fld>
            <a:endParaRPr lang="en-IN"/>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lgn="just"/>
            <a:endParaRPr lang="en-IN" dirty="0"/>
          </a:p>
        </p:txBody>
      </p:sp>
      <p:sp>
        <p:nvSpPr>
          <p:cNvPr id="4" name="Slide Number Placeholder 3"/>
          <p:cNvSpPr>
            <a:spLocks noGrp="1"/>
          </p:cNvSpPr>
          <p:nvPr>
            <p:ph type="sldNum" sz="quarter" idx="10"/>
          </p:nvPr>
        </p:nvSpPr>
        <p:spPr/>
        <p:txBody>
          <a:bodyPr/>
          <a:lstStyle/>
          <a:p>
            <a:fld id="{A223DCD8-742F-4070-B6BD-28010D67DAE4}" type="slidenum">
              <a:rPr lang="en-IN" smtClean="0"/>
              <a:pPr/>
              <a:t>115</a:t>
            </a:fld>
            <a:endParaRPr lang="en-IN"/>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lgn="just"/>
            <a:endParaRPr lang="en-IN" dirty="0"/>
          </a:p>
        </p:txBody>
      </p:sp>
      <p:sp>
        <p:nvSpPr>
          <p:cNvPr id="4" name="Slide Number Placeholder 3"/>
          <p:cNvSpPr>
            <a:spLocks noGrp="1"/>
          </p:cNvSpPr>
          <p:nvPr>
            <p:ph type="sldNum" sz="quarter" idx="10"/>
          </p:nvPr>
        </p:nvSpPr>
        <p:spPr/>
        <p:txBody>
          <a:bodyPr/>
          <a:lstStyle/>
          <a:p>
            <a:fld id="{A223DCD8-742F-4070-B6BD-28010D67DAE4}" type="slidenum">
              <a:rPr lang="en-IN" smtClean="0"/>
              <a:pPr/>
              <a:t>116</a:t>
            </a:fld>
            <a:endParaRPr lang="en-IN"/>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lgn="just"/>
            <a:endParaRPr lang="en-IN" dirty="0"/>
          </a:p>
        </p:txBody>
      </p:sp>
      <p:sp>
        <p:nvSpPr>
          <p:cNvPr id="4" name="Slide Number Placeholder 3"/>
          <p:cNvSpPr>
            <a:spLocks noGrp="1"/>
          </p:cNvSpPr>
          <p:nvPr>
            <p:ph type="sldNum" sz="quarter" idx="10"/>
          </p:nvPr>
        </p:nvSpPr>
        <p:spPr/>
        <p:txBody>
          <a:bodyPr/>
          <a:lstStyle/>
          <a:p>
            <a:fld id="{A223DCD8-742F-4070-B6BD-28010D67DAE4}" type="slidenum">
              <a:rPr lang="en-IN" smtClean="0"/>
              <a:pPr/>
              <a:t>117</a:t>
            </a:fld>
            <a:endParaRPr lang="en-IN"/>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lgn="just"/>
            <a:endParaRPr lang="en-IN" dirty="0"/>
          </a:p>
        </p:txBody>
      </p:sp>
      <p:sp>
        <p:nvSpPr>
          <p:cNvPr id="4" name="Slide Number Placeholder 3"/>
          <p:cNvSpPr>
            <a:spLocks noGrp="1"/>
          </p:cNvSpPr>
          <p:nvPr>
            <p:ph type="sldNum" sz="quarter" idx="10"/>
          </p:nvPr>
        </p:nvSpPr>
        <p:spPr/>
        <p:txBody>
          <a:bodyPr/>
          <a:lstStyle/>
          <a:p>
            <a:fld id="{A223DCD8-742F-4070-B6BD-28010D67DAE4}" type="slidenum">
              <a:rPr lang="en-IN" smtClean="0"/>
              <a:pPr/>
              <a:t>118</a:t>
            </a:fld>
            <a:endParaRPr lang="en-IN"/>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lgn="just"/>
            <a:endParaRPr lang="en-IN" dirty="0"/>
          </a:p>
        </p:txBody>
      </p:sp>
      <p:sp>
        <p:nvSpPr>
          <p:cNvPr id="4" name="Slide Number Placeholder 3"/>
          <p:cNvSpPr>
            <a:spLocks noGrp="1"/>
          </p:cNvSpPr>
          <p:nvPr>
            <p:ph type="sldNum" sz="quarter" idx="10"/>
          </p:nvPr>
        </p:nvSpPr>
        <p:spPr/>
        <p:txBody>
          <a:bodyPr/>
          <a:lstStyle/>
          <a:p>
            <a:fld id="{A223DCD8-742F-4070-B6BD-28010D67DAE4}" type="slidenum">
              <a:rPr lang="en-IN" smtClean="0"/>
              <a:pPr/>
              <a:t>119</a:t>
            </a:fld>
            <a:endParaRPr lang="en-I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A223DCD8-742F-4070-B6BD-28010D67DAE4}" type="slidenum">
              <a:rPr lang="en-IN" smtClean="0"/>
              <a:pPr/>
              <a:t>51</a:t>
            </a:fld>
            <a:endParaRPr lang="en-I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A223DCD8-742F-4070-B6BD-28010D67DAE4}" type="slidenum">
              <a:rPr lang="en-IN" smtClean="0"/>
              <a:pPr/>
              <a:t>52</a:t>
            </a:fld>
            <a:endParaRPr lang="en-I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A223DCD8-742F-4070-B6BD-28010D67DAE4}" type="slidenum">
              <a:rPr lang="en-IN" smtClean="0"/>
              <a:pPr/>
              <a:t>53</a:t>
            </a:fld>
            <a:endParaRPr lang="en-I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A223DCD8-742F-4070-B6BD-28010D67DAE4}" type="slidenum">
              <a:rPr lang="en-IN" smtClean="0"/>
              <a:pPr/>
              <a:t>54</a:t>
            </a:fld>
            <a:endParaRPr lang="en-I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A223DCD8-742F-4070-B6BD-28010D67DAE4}" type="slidenum">
              <a:rPr lang="en-IN" smtClean="0"/>
              <a:pPr/>
              <a:t>55</a:t>
            </a:fld>
            <a:endParaRPr lang="en-IN"/>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A223DCD8-742F-4070-B6BD-28010D67DAE4}" type="slidenum">
              <a:rPr lang="en-IN" smtClean="0"/>
              <a:pPr/>
              <a:t>57</a:t>
            </a:fld>
            <a:endParaRPr lang="en-I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lgn="just"/>
            <a:endParaRPr lang="en-IN" dirty="0"/>
          </a:p>
        </p:txBody>
      </p:sp>
      <p:sp>
        <p:nvSpPr>
          <p:cNvPr id="4" name="Slide Number Placeholder 3"/>
          <p:cNvSpPr>
            <a:spLocks noGrp="1"/>
          </p:cNvSpPr>
          <p:nvPr>
            <p:ph type="sldNum" sz="quarter" idx="10"/>
          </p:nvPr>
        </p:nvSpPr>
        <p:spPr/>
        <p:txBody>
          <a:bodyPr/>
          <a:lstStyle/>
          <a:p>
            <a:fld id="{A223DCD8-742F-4070-B6BD-28010D67DAE4}" type="slidenum">
              <a:rPr lang="en-IN" smtClean="0"/>
              <a:pPr/>
              <a:t>98</a:t>
            </a:fld>
            <a:endParaRPr lang="en-I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IN"/>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2D9309D2-1BE9-442A-90E1-B651E953FDBE}" type="datetimeFigureOut">
              <a:rPr lang="en-IN" smtClean="0"/>
              <a:pPr/>
              <a:t>10-02-2021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F35E571-89E5-453A-BA5C-D32EE04D0AFA}" type="slidenum">
              <a:rPr lang="en-IN" smtClean="0"/>
              <a:pPr/>
              <a:t>‹#›</a:t>
            </a:fld>
            <a:endParaRPr lang="en-I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2D9309D2-1BE9-442A-90E1-B651E953FDBE}" type="datetimeFigureOut">
              <a:rPr lang="en-IN" smtClean="0"/>
              <a:pPr/>
              <a:t>10-02-2021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F35E571-89E5-453A-BA5C-D32EE04D0AFA}" type="slidenum">
              <a:rPr lang="en-IN" smtClean="0"/>
              <a:pPr/>
              <a:t>‹#›</a:t>
            </a:fld>
            <a:endParaRPr lang="en-I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2D9309D2-1BE9-442A-90E1-B651E953FDBE}" type="datetimeFigureOut">
              <a:rPr lang="en-IN" smtClean="0"/>
              <a:pPr/>
              <a:t>10-02-2021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F35E571-89E5-453A-BA5C-D32EE04D0AFA}" type="slidenum">
              <a:rPr lang="en-IN" smtClean="0"/>
              <a:pPr/>
              <a:t>‹#›</a:t>
            </a:fld>
            <a:endParaRPr lang="en-I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2D9309D2-1BE9-442A-90E1-B651E953FDBE}" type="datetimeFigureOut">
              <a:rPr lang="en-IN" smtClean="0"/>
              <a:pPr/>
              <a:t>10-02-2021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F35E571-89E5-453A-BA5C-D32EE04D0AFA}" type="slidenum">
              <a:rPr lang="en-IN" smtClean="0"/>
              <a:pPr/>
              <a:t>‹#›</a:t>
            </a:fld>
            <a:endParaRPr lang="en-I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IN"/>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D9309D2-1BE9-442A-90E1-B651E953FDBE}" type="datetimeFigureOut">
              <a:rPr lang="en-IN" smtClean="0"/>
              <a:pPr/>
              <a:t>10-02-2021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F35E571-89E5-453A-BA5C-D32EE04D0AFA}" type="slidenum">
              <a:rPr lang="en-IN" smtClean="0"/>
              <a:pPr/>
              <a:t>‹#›</a:t>
            </a:fld>
            <a:endParaRPr lang="en-I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fld id="{2D9309D2-1BE9-442A-90E1-B651E953FDBE}" type="datetimeFigureOut">
              <a:rPr lang="en-IN" smtClean="0"/>
              <a:pPr/>
              <a:t>10-02-2021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F35E571-89E5-453A-BA5C-D32EE04D0AFA}" type="slidenum">
              <a:rPr lang="en-IN" smtClean="0"/>
              <a:pPr/>
              <a:t>‹#›</a:t>
            </a:fld>
            <a:endParaRPr lang="en-I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IN"/>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fld id="{2D9309D2-1BE9-442A-90E1-B651E953FDBE}" type="datetimeFigureOut">
              <a:rPr lang="en-IN" smtClean="0"/>
              <a:pPr/>
              <a:t>10-02-2021</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DF35E571-89E5-453A-BA5C-D32EE04D0AFA}" type="slidenum">
              <a:rPr lang="en-IN" smtClean="0"/>
              <a:pPr/>
              <a:t>‹#›</a:t>
            </a:fld>
            <a:endParaRPr lang="en-I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2D9309D2-1BE9-442A-90E1-B651E953FDBE}" type="datetimeFigureOut">
              <a:rPr lang="en-IN" smtClean="0"/>
              <a:pPr/>
              <a:t>10-02-2021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DF35E571-89E5-453A-BA5C-D32EE04D0AFA}" type="slidenum">
              <a:rPr lang="en-IN" smtClean="0"/>
              <a:pPr/>
              <a:t>‹#›</a:t>
            </a:fld>
            <a:endParaRPr lang="en-I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D9309D2-1BE9-442A-90E1-B651E953FDBE}" type="datetimeFigureOut">
              <a:rPr lang="en-IN" smtClean="0"/>
              <a:pPr/>
              <a:t>10-02-2021</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DF35E571-89E5-453A-BA5C-D32EE04D0AFA}" type="slidenum">
              <a:rPr lang="en-IN" smtClean="0"/>
              <a:pPr/>
              <a:t>‹#›</a:t>
            </a:fld>
            <a:endParaRPr lang="en-I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IN"/>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D9309D2-1BE9-442A-90E1-B651E953FDBE}" type="datetimeFigureOut">
              <a:rPr lang="en-IN" smtClean="0"/>
              <a:pPr/>
              <a:t>10-02-2021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F35E571-89E5-453A-BA5C-D32EE04D0AFA}" type="slidenum">
              <a:rPr lang="en-IN" smtClean="0"/>
              <a:pPr/>
              <a:t>‹#›</a:t>
            </a:fld>
            <a:endParaRPr lang="en-I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IN"/>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D9309D2-1BE9-442A-90E1-B651E953FDBE}" type="datetimeFigureOut">
              <a:rPr lang="en-IN" smtClean="0"/>
              <a:pPr/>
              <a:t>10-02-2021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F35E571-89E5-453A-BA5C-D32EE04D0AFA}" type="slidenum">
              <a:rPr lang="en-IN" smtClean="0"/>
              <a:pPr/>
              <a:t>‹#›</a:t>
            </a:fld>
            <a:endParaRPr lang="en-I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D9309D2-1BE9-442A-90E1-B651E953FDBE}" type="datetimeFigureOut">
              <a:rPr lang="en-IN" smtClean="0"/>
              <a:pPr/>
              <a:t>10-02-2021</a:t>
            </a:fld>
            <a:endParaRPr lang="en-IN"/>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F35E571-89E5-453A-BA5C-D32EE04D0AFA}" type="slidenum">
              <a:rPr lang="en-IN" smtClean="0"/>
              <a:pPr/>
              <a:t>‹#›</a:t>
            </a:fld>
            <a:endParaRPr lang="en-I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11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85786" y="-24"/>
            <a:ext cx="7772400" cy="1470025"/>
          </a:xfrm>
        </p:spPr>
        <p:txBody>
          <a:bodyPr/>
          <a:lstStyle/>
          <a:p>
            <a:r>
              <a:rPr lang="en-US" dirty="0"/>
              <a:t>UNIT II</a:t>
            </a:r>
            <a:endParaRPr lang="en-IN" dirty="0"/>
          </a:p>
        </p:txBody>
      </p:sp>
      <p:sp>
        <p:nvSpPr>
          <p:cNvPr id="3" name="Subtitle 2"/>
          <p:cNvSpPr>
            <a:spLocks noGrp="1"/>
          </p:cNvSpPr>
          <p:nvPr>
            <p:ph type="subTitle" idx="1"/>
          </p:nvPr>
        </p:nvSpPr>
        <p:spPr>
          <a:xfrm>
            <a:off x="500034" y="1214422"/>
            <a:ext cx="7929618" cy="4500594"/>
          </a:xfrm>
        </p:spPr>
        <p:txBody>
          <a:bodyPr>
            <a:noAutofit/>
          </a:bodyPr>
          <a:lstStyle/>
          <a:p>
            <a:pPr algn="just"/>
            <a:r>
              <a:rPr lang="en-IN" sz="2400" dirty="0">
                <a:solidFill>
                  <a:schemeClr val="tx1"/>
                </a:solidFill>
              </a:rPr>
              <a:t>UNIT – II VIRTUALIZATION AND COMMON STANDARDS IN CLOUD COMPUTING </a:t>
            </a:r>
          </a:p>
          <a:p>
            <a:pPr algn="just"/>
            <a:r>
              <a:rPr lang="en-IN" sz="2400" dirty="0">
                <a:solidFill>
                  <a:schemeClr val="tx1"/>
                </a:solidFill>
              </a:rPr>
              <a:t>Implementation Levels of Virtualization, Virtualization Structures/Tools and Mechanisms, Types of Hypervisors, Virtualization of CPU, Memory, and I/O Devices, Virtual Clusters and Resource Management, Virtualization for Data-</a:t>
            </a:r>
            <a:r>
              <a:rPr lang="en-IN" sz="2400" dirty="0" err="1">
                <a:solidFill>
                  <a:schemeClr val="tx1"/>
                </a:solidFill>
              </a:rPr>
              <a:t>Center</a:t>
            </a:r>
            <a:r>
              <a:rPr lang="en-IN" sz="2400" dirty="0">
                <a:solidFill>
                  <a:schemeClr val="tx1"/>
                </a:solidFill>
              </a:rPr>
              <a:t> Automation. </a:t>
            </a:r>
          </a:p>
          <a:p>
            <a:pPr algn="just"/>
            <a:r>
              <a:rPr lang="en-IN" sz="2400" b="1" dirty="0">
                <a:solidFill>
                  <a:schemeClr val="tx1"/>
                </a:solidFill>
              </a:rPr>
              <a:t>Common Standards:</a:t>
            </a:r>
            <a:r>
              <a:rPr lang="en-IN" sz="2400" dirty="0">
                <a:solidFill>
                  <a:schemeClr val="tx1"/>
                </a:solidFill>
              </a:rPr>
              <a:t> The Open Cloud Consortium, Open Virtualization Format, Standards for Application Developers: Browsers (Ajax), Data (XML, JSON), Solution Stacks (LAMP and LAPP),Syndication (Atom, Atom Publishing Protocol, and RSS), Standards for Security.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4"/>
            <a:ext cx="8229600" cy="1143000"/>
          </a:xfrm>
        </p:spPr>
        <p:txBody>
          <a:bodyPr>
            <a:normAutofit/>
          </a:bodyPr>
          <a:lstStyle/>
          <a:p>
            <a:r>
              <a:rPr lang="en-IN" sz="3200" dirty="0"/>
              <a:t>VMM Design Requirements and Providers</a:t>
            </a:r>
          </a:p>
        </p:txBody>
      </p:sp>
      <p:sp>
        <p:nvSpPr>
          <p:cNvPr id="3" name="Content Placeholder 2"/>
          <p:cNvSpPr>
            <a:spLocks noGrp="1"/>
          </p:cNvSpPr>
          <p:nvPr>
            <p:ph idx="1"/>
          </p:nvPr>
        </p:nvSpPr>
        <p:spPr>
          <a:xfrm>
            <a:off x="214282" y="857232"/>
            <a:ext cx="8572560" cy="4983179"/>
          </a:xfrm>
        </p:spPr>
        <p:txBody>
          <a:bodyPr>
            <a:noAutofit/>
          </a:bodyPr>
          <a:lstStyle/>
          <a:p>
            <a:pPr algn="just"/>
            <a:r>
              <a:rPr lang="en-IN" sz="2200" dirty="0"/>
              <a:t>Hardware-level virtualization inserts a layer between real hardware and traditional operating systems. This layer is commonly called the Virtual Machine Monitor (VMM) and it manages the hardware resources of a computing system. </a:t>
            </a:r>
          </a:p>
          <a:p>
            <a:pPr algn="just"/>
            <a:r>
              <a:rPr lang="en-IN" sz="2200" dirty="0"/>
              <a:t>Each time programs access the hardware the VMM captures the process like traditional OS. </a:t>
            </a:r>
          </a:p>
          <a:p>
            <a:pPr algn="just"/>
            <a:r>
              <a:rPr lang="en-IN" sz="2200" dirty="0"/>
              <a:t>One hardware component, such as the CPU, can be virtualized as several virtual copies. </a:t>
            </a:r>
          </a:p>
          <a:p>
            <a:pPr algn="just"/>
            <a:r>
              <a:rPr lang="en-IN" sz="2200" dirty="0"/>
              <a:t>Therefore, several traditional operating systems which are the same or different can sit on the same set of hardware simultaneously.</a:t>
            </a: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4"/>
            <a:ext cx="8229600" cy="1000132"/>
          </a:xfrm>
        </p:spPr>
        <p:txBody>
          <a:bodyPr>
            <a:noAutofit/>
          </a:bodyPr>
          <a:lstStyle/>
          <a:p>
            <a:r>
              <a:rPr lang="en-IN" sz="3200" dirty="0"/>
              <a:t>Migration of Memory, Files, and Network Resources</a:t>
            </a:r>
          </a:p>
        </p:txBody>
      </p:sp>
      <p:sp>
        <p:nvSpPr>
          <p:cNvPr id="3" name="Content Placeholder 2"/>
          <p:cNvSpPr>
            <a:spLocks noGrp="1"/>
          </p:cNvSpPr>
          <p:nvPr>
            <p:ph idx="1"/>
          </p:nvPr>
        </p:nvSpPr>
        <p:spPr>
          <a:xfrm>
            <a:off x="214282" y="1071546"/>
            <a:ext cx="8686800" cy="5126055"/>
          </a:xfrm>
        </p:spPr>
        <p:txBody>
          <a:bodyPr>
            <a:noAutofit/>
          </a:bodyPr>
          <a:lstStyle/>
          <a:p>
            <a:pPr algn="just"/>
            <a:r>
              <a:rPr lang="en-IN" sz="2000" b="1" dirty="0"/>
              <a:t>Network Migration:</a:t>
            </a:r>
          </a:p>
          <a:p>
            <a:pPr algn="just"/>
            <a:r>
              <a:rPr lang="en-IN" sz="2000" dirty="0"/>
              <a:t>A migrating VM should maintain all open network connections without relying on forwarding mechanisms on the original host or on support from mobility or redirection mechanisms. </a:t>
            </a:r>
          </a:p>
          <a:p>
            <a:pPr algn="just"/>
            <a:r>
              <a:rPr lang="en-IN" sz="2000" b="1" dirty="0"/>
              <a:t>Each VM can also have its own distinct virtual MAC address along-with a distinct virtual IP address. The VMM maintains a mapping of the virtual IP and MAC addresses to their corresponding VMs. </a:t>
            </a:r>
          </a:p>
          <a:p>
            <a:pPr algn="just"/>
            <a:r>
              <a:rPr lang="en-IN" sz="2000" dirty="0"/>
              <a:t>A migrating VM includes all the protocol states and carries its IP address with it. </a:t>
            </a:r>
            <a:r>
              <a:rPr lang="en-IN" sz="2000" b="1" dirty="0"/>
              <a:t>If the source and destination machines of a VM migration are typically connected single switched LAN, the migrating host is provided advertising that the IP has moved to a new location.</a:t>
            </a:r>
            <a:r>
              <a:rPr lang="en-IN" sz="2000" dirty="0"/>
              <a:t> This solves the open network connection problem by reconfiguring all the peers to send future packets to a new location. </a:t>
            </a:r>
          </a:p>
          <a:p>
            <a:pPr algn="just"/>
            <a:r>
              <a:rPr lang="en-IN" sz="2000" dirty="0"/>
              <a:t>Although a few packets that have already been transmitted might be lost, there are no other problems with this mechanism. </a:t>
            </a:r>
          </a:p>
          <a:p>
            <a:pPr algn="just"/>
            <a:r>
              <a:rPr lang="en-IN" sz="2000" dirty="0"/>
              <a:t>On a switched network, the migrating OS can keep its original Ethernet MAC address and rely on the network switch to detect its move to a new port.</a:t>
            </a: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4"/>
            <a:ext cx="8229600" cy="1000132"/>
          </a:xfrm>
        </p:spPr>
        <p:txBody>
          <a:bodyPr>
            <a:noAutofit/>
          </a:bodyPr>
          <a:lstStyle/>
          <a:p>
            <a:r>
              <a:rPr lang="en-IN" sz="3200" dirty="0"/>
              <a:t>Migration of Memory, Files, and Network Resources</a:t>
            </a:r>
          </a:p>
        </p:txBody>
      </p:sp>
      <p:sp>
        <p:nvSpPr>
          <p:cNvPr id="3" name="Content Placeholder 2"/>
          <p:cNvSpPr>
            <a:spLocks noGrp="1"/>
          </p:cNvSpPr>
          <p:nvPr>
            <p:ph idx="1"/>
          </p:nvPr>
        </p:nvSpPr>
        <p:spPr>
          <a:xfrm>
            <a:off x="214282" y="1071546"/>
            <a:ext cx="8686800" cy="5126055"/>
          </a:xfrm>
        </p:spPr>
        <p:txBody>
          <a:bodyPr>
            <a:noAutofit/>
          </a:bodyPr>
          <a:lstStyle/>
          <a:p>
            <a:pPr algn="just"/>
            <a:r>
              <a:rPr lang="en-IN" sz="2000" dirty="0"/>
              <a:t>Live migration techniques mainly use the </a:t>
            </a:r>
            <a:r>
              <a:rPr lang="en-IN" sz="2000" b="1" dirty="0" err="1"/>
              <a:t>precopy</a:t>
            </a:r>
            <a:r>
              <a:rPr lang="en-IN" sz="2000" b="1" dirty="0"/>
              <a:t> approach, which first transfers all memory pages, and then only copies modified pages during the last round iteratively. The VM service downtime is expected to be minimal by using iterative copy operations. </a:t>
            </a:r>
          </a:p>
          <a:p>
            <a:pPr algn="just"/>
            <a:r>
              <a:rPr lang="en-IN" sz="2000" dirty="0"/>
              <a:t>When applications’ writable working set becomes small, the VM is suspended and only the CPU state and dirty pages in the last round are sent out to the destination.</a:t>
            </a:r>
          </a:p>
          <a:p>
            <a:pPr algn="just"/>
            <a:r>
              <a:rPr lang="en-IN" sz="2000" dirty="0"/>
              <a:t>In the </a:t>
            </a:r>
            <a:r>
              <a:rPr lang="en-IN" sz="2000" dirty="0" err="1"/>
              <a:t>precopy</a:t>
            </a:r>
            <a:r>
              <a:rPr lang="en-IN" sz="2000" dirty="0"/>
              <a:t> phase, although a VM service is still available, much performance degradation will occur because the migration daemon continually consumes network bandwidth to transfer dirty pages in each round. </a:t>
            </a:r>
          </a:p>
          <a:p>
            <a:pPr algn="just"/>
            <a:r>
              <a:rPr lang="en-IN" sz="2000" dirty="0"/>
              <a:t>An adaptive rate limiting approach is employed to mitigate this issue, but total migration time </a:t>
            </a:r>
            <a:r>
              <a:rPr lang="en-IN" sz="2000" b="1" dirty="0"/>
              <a:t>is prolonged by nearly 10 times. </a:t>
            </a:r>
          </a:p>
          <a:p>
            <a:pPr algn="just"/>
            <a:r>
              <a:rPr lang="en-IN" sz="2000" dirty="0"/>
              <a:t>The maximum number of iterations must be set because </a:t>
            </a:r>
            <a:r>
              <a:rPr lang="en-IN" sz="2000" b="1" dirty="0"/>
              <a:t>not all applications’ dirty pages are ensured to converge to a small writable working set over multiple rounds.</a:t>
            </a: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4"/>
            <a:ext cx="8229600" cy="1000132"/>
          </a:xfrm>
        </p:spPr>
        <p:txBody>
          <a:bodyPr>
            <a:noAutofit/>
          </a:bodyPr>
          <a:lstStyle/>
          <a:p>
            <a:r>
              <a:rPr lang="en-IN" sz="3200" dirty="0"/>
              <a:t>Migration of Memory, Files, and Network Resources</a:t>
            </a:r>
          </a:p>
        </p:txBody>
      </p:sp>
      <p:sp>
        <p:nvSpPr>
          <p:cNvPr id="3" name="Content Placeholder 2"/>
          <p:cNvSpPr>
            <a:spLocks noGrp="1"/>
          </p:cNvSpPr>
          <p:nvPr>
            <p:ph idx="1"/>
          </p:nvPr>
        </p:nvSpPr>
        <p:spPr>
          <a:xfrm>
            <a:off x="214282" y="1071546"/>
            <a:ext cx="8686800" cy="5126055"/>
          </a:xfrm>
        </p:spPr>
        <p:txBody>
          <a:bodyPr>
            <a:noAutofit/>
          </a:bodyPr>
          <a:lstStyle/>
          <a:p>
            <a:pPr algn="just"/>
            <a:r>
              <a:rPr lang="en-IN" sz="2000" dirty="0"/>
              <a:t>These issues with the </a:t>
            </a:r>
            <a:r>
              <a:rPr lang="en-IN" sz="2000" dirty="0" err="1"/>
              <a:t>precopy</a:t>
            </a:r>
            <a:r>
              <a:rPr lang="en-IN" sz="2000" dirty="0"/>
              <a:t> approach are </a:t>
            </a:r>
            <a:r>
              <a:rPr lang="en-IN" sz="2000" b="1" dirty="0"/>
              <a:t>caused by the large amount of transferred data during the whole migration process.</a:t>
            </a:r>
            <a:r>
              <a:rPr lang="en-IN" sz="2000" dirty="0"/>
              <a:t> </a:t>
            </a:r>
          </a:p>
          <a:p>
            <a:pPr algn="just"/>
            <a:r>
              <a:rPr lang="en-IN" sz="2000" b="1" dirty="0"/>
              <a:t>A check-pointing /recovery and trace/replay approach (CR/TR-Motion) </a:t>
            </a:r>
            <a:r>
              <a:rPr lang="en-IN" sz="2000" dirty="0"/>
              <a:t>is proposed to provide fast VM migration. This approach transfers the execution trace file in iterations rather than dirty pages, which is logged by a trace daemon. The total size of all log files is much less than that of dirty pages. </a:t>
            </a:r>
          </a:p>
          <a:p>
            <a:pPr algn="just"/>
            <a:r>
              <a:rPr lang="en-IN" sz="2000" dirty="0"/>
              <a:t>So, total migration time and downtime of migration are drastically reduced. However, CR/TR-Motion is </a:t>
            </a:r>
            <a:r>
              <a:rPr lang="en-IN" sz="2000" b="1" dirty="0"/>
              <a:t>valid only when the log replay rate is larger than the log growth rate.</a:t>
            </a:r>
            <a:r>
              <a:rPr lang="en-IN" sz="2000" dirty="0"/>
              <a:t> </a:t>
            </a:r>
          </a:p>
          <a:p>
            <a:pPr algn="just"/>
            <a:r>
              <a:rPr lang="en-IN" sz="2000" dirty="0"/>
              <a:t>In </a:t>
            </a:r>
            <a:r>
              <a:rPr lang="en-IN" sz="2000" dirty="0" err="1"/>
              <a:t>postcopy</a:t>
            </a:r>
            <a:r>
              <a:rPr lang="en-IN" sz="2000" dirty="0"/>
              <a:t> strategy, all memory pages are transferred only once during the whole migration process and the baseline total migration time is reduced. </a:t>
            </a:r>
          </a:p>
          <a:p>
            <a:pPr algn="just"/>
            <a:r>
              <a:rPr lang="en-IN" sz="2000" dirty="0"/>
              <a:t>But the downtime is much higher than that of </a:t>
            </a:r>
            <a:r>
              <a:rPr lang="en-IN" sz="2000" dirty="0" err="1"/>
              <a:t>precopy</a:t>
            </a:r>
            <a:r>
              <a:rPr lang="en-IN" sz="2000" dirty="0"/>
              <a:t> due to the latency of fetching pages from the source node before the VM can be resumed on the target.</a:t>
            </a:r>
          </a:p>
          <a:p>
            <a:pPr algn="just"/>
            <a:r>
              <a:rPr lang="en-IN" sz="2000" dirty="0"/>
              <a:t> With the advent of </a:t>
            </a:r>
            <a:r>
              <a:rPr lang="en-IN" sz="2000" dirty="0" err="1"/>
              <a:t>multicore</a:t>
            </a:r>
            <a:r>
              <a:rPr lang="en-IN" sz="2000" dirty="0"/>
              <a:t> or many-core machines, we can exploit CPU resources to compress page frames and the amount of transferred data can be significantly reduced. </a:t>
            </a:r>
            <a:endParaRPr lang="en-IN" sz="2000" b="1" dirty="0"/>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4"/>
            <a:ext cx="8229600" cy="714380"/>
          </a:xfrm>
        </p:spPr>
        <p:txBody>
          <a:bodyPr>
            <a:noAutofit/>
          </a:bodyPr>
          <a:lstStyle/>
          <a:p>
            <a:r>
              <a:rPr lang="en-IN" sz="2800" dirty="0"/>
              <a:t>Migration of Memory, Files, and Network Resources</a:t>
            </a:r>
          </a:p>
        </p:txBody>
      </p:sp>
      <p:sp>
        <p:nvSpPr>
          <p:cNvPr id="3" name="Content Placeholder 2"/>
          <p:cNvSpPr>
            <a:spLocks noGrp="1"/>
          </p:cNvSpPr>
          <p:nvPr>
            <p:ph idx="1"/>
          </p:nvPr>
        </p:nvSpPr>
        <p:spPr>
          <a:xfrm>
            <a:off x="214282" y="785794"/>
            <a:ext cx="8686800" cy="5411807"/>
          </a:xfrm>
        </p:spPr>
        <p:txBody>
          <a:bodyPr>
            <a:noAutofit/>
          </a:bodyPr>
          <a:lstStyle/>
          <a:p>
            <a:pPr algn="just"/>
            <a:r>
              <a:rPr lang="en-IN" sz="2200" b="1" dirty="0"/>
              <a:t>Live Migration of VM Using </a:t>
            </a:r>
            <a:r>
              <a:rPr lang="en-IN" sz="2200" b="1" dirty="0" err="1"/>
              <a:t>Xen</a:t>
            </a:r>
            <a:r>
              <a:rPr lang="en-IN" sz="2200" b="1" dirty="0"/>
              <a:t>:</a:t>
            </a:r>
          </a:p>
          <a:p>
            <a:pPr algn="just"/>
            <a:r>
              <a:rPr lang="en-IN" sz="2200" dirty="0"/>
              <a:t>Domain 0 (or Dom0) performs tasks to create, terminate, or migrate to another host. </a:t>
            </a:r>
            <a:r>
              <a:rPr lang="en-IN" sz="2200" dirty="0" err="1"/>
              <a:t>Xen</a:t>
            </a:r>
            <a:r>
              <a:rPr lang="en-IN" sz="2200" dirty="0"/>
              <a:t> uses a send/</a:t>
            </a:r>
            <a:r>
              <a:rPr lang="en-IN" sz="2200" dirty="0" err="1"/>
              <a:t>recv</a:t>
            </a:r>
            <a:r>
              <a:rPr lang="en-IN" sz="2200" dirty="0"/>
              <a:t> model to transfer states across VMs.</a:t>
            </a:r>
          </a:p>
          <a:p>
            <a:r>
              <a:rPr lang="en-IN" sz="2000" dirty="0" err="1"/>
              <a:t>Xen</a:t>
            </a:r>
            <a:r>
              <a:rPr lang="en-IN" sz="2000" dirty="0"/>
              <a:t> also supports VM migration by using a mechanism called Remote Direct Memory Access (RDMA). </a:t>
            </a:r>
          </a:p>
          <a:p>
            <a:r>
              <a:rPr lang="en-IN" sz="2200" dirty="0"/>
              <a:t>Migration daemons running in the management VMs are responsible for performing migration. </a:t>
            </a:r>
          </a:p>
          <a:p>
            <a:pPr algn="just"/>
            <a:r>
              <a:rPr lang="en-IN" sz="2200" b="1" dirty="0"/>
              <a:t>Shadow page tables</a:t>
            </a:r>
            <a:r>
              <a:rPr lang="en-IN" sz="2200" dirty="0"/>
              <a:t> in the VMM layer trace modifications to the memory page in migrated VMs during the </a:t>
            </a:r>
            <a:r>
              <a:rPr lang="en-IN" sz="2200" dirty="0" err="1"/>
              <a:t>precopy</a:t>
            </a:r>
            <a:r>
              <a:rPr lang="en-IN" sz="2200" dirty="0"/>
              <a:t> phase. </a:t>
            </a:r>
          </a:p>
          <a:p>
            <a:pPr algn="just"/>
            <a:r>
              <a:rPr lang="en-IN" sz="2200" dirty="0"/>
              <a:t>Corresponding flags are set in a dirty bitmap. At the start of each </a:t>
            </a:r>
            <a:r>
              <a:rPr lang="en-IN" sz="2200" dirty="0" err="1"/>
              <a:t>precopy</a:t>
            </a:r>
            <a:r>
              <a:rPr lang="en-IN" sz="2200" dirty="0"/>
              <a:t> round, the bitmap is sent to the migration daemon. Then, the bitmap is cleared and the shadow page tables are destroyed and re-created in the next round. </a:t>
            </a:r>
          </a:p>
          <a:p>
            <a:pPr algn="just"/>
            <a:r>
              <a:rPr lang="en-IN" sz="2200" dirty="0"/>
              <a:t>The system resides in </a:t>
            </a:r>
            <a:r>
              <a:rPr lang="en-IN" sz="2200" dirty="0" err="1"/>
              <a:t>Xen’s</a:t>
            </a:r>
            <a:r>
              <a:rPr lang="en-IN" sz="2200" dirty="0"/>
              <a:t> management VM. Memory pages denoted by bitmap are extracted and compressed before they are sent to the destination. The compressed data is then decompressed on the target.</a:t>
            </a:r>
            <a:endParaRPr lang="en-IN" sz="2200" b="1" dirty="0"/>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4"/>
            <a:ext cx="8229600" cy="1000132"/>
          </a:xfrm>
        </p:spPr>
        <p:txBody>
          <a:bodyPr>
            <a:noAutofit/>
          </a:bodyPr>
          <a:lstStyle/>
          <a:p>
            <a:r>
              <a:rPr lang="en-IN" sz="3200" dirty="0"/>
              <a:t>Migration of Memory, Files, and Network Resources</a:t>
            </a:r>
          </a:p>
        </p:txBody>
      </p:sp>
      <p:sp>
        <p:nvSpPr>
          <p:cNvPr id="3" name="Content Placeholder 2"/>
          <p:cNvSpPr>
            <a:spLocks noGrp="1"/>
          </p:cNvSpPr>
          <p:nvPr>
            <p:ph idx="1"/>
          </p:nvPr>
        </p:nvSpPr>
        <p:spPr>
          <a:xfrm>
            <a:off x="214282" y="1071546"/>
            <a:ext cx="8686800" cy="5126055"/>
          </a:xfrm>
        </p:spPr>
        <p:txBody>
          <a:bodyPr>
            <a:noAutofit/>
          </a:bodyPr>
          <a:lstStyle/>
          <a:p>
            <a:r>
              <a:rPr lang="en-IN" sz="2200" b="1" dirty="0"/>
              <a:t>Live Migration of VM Using </a:t>
            </a:r>
            <a:r>
              <a:rPr lang="en-IN" sz="2200" b="1" dirty="0" err="1"/>
              <a:t>Xen</a:t>
            </a:r>
            <a:r>
              <a:rPr lang="en-IN" sz="2200" b="1" dirty="0"/>
              <a:t>:</a:t>
            </a:r>
          </a:p>
        </p:txBody>
      </p:sp>
      <p:pic>
        <p:nvPicPr>
          <p:cNvPr id="2051" name="Picture 3"/>
          <p:cNvPicPr>
            <a:picLocks noChangeAspect="1" noChangeArrowheads="1"/>
          </p:cNvPicPr>
          <p:nvPr/>
        </p:nvPicPr>
        <p:blipFill>
          <a:blip r:embed="rId3"/>
          <a:srcRect/>
          <a:stretch>
            <a:fillRect/>
          </a:stretch>
        </p:blipFill>
        <p:spPr bwMode="auto">
          <a:xfrm>
            <a:off x="406846" y="1928802"/>
            <a:ext cx="8451434" cy="3929090"/>
          </a:xfrm>
          <a:prstGeom prst="rect">
            <a:avLst/>
          </a:prstGeom>
          <a:noFill/>
          <a:ln w="9525">
            <a:noFill/>
            <a:miter lim="800000"/>
            <a:headEnd/>
            <a:tailEnd/>
          </a:ln>
          <a:effectLst/>
        </p:spPr>
      </p:pic>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4"/>
            <a:ext cx="8229600" cy="1000132"/>
          </a:xfrm>
        </p:spPr>
        <p:txBody>
          <a:bodyPr>
            <a:noAutofit/>
          </a:bodyPr>
          <a:lstStyle/>
          <a:p>
            <a:r>
              <a:rPr lang="en-IN" sz="3200" dirty="0"/>
              <a:t>Migration of Memory, Files, and Network Resources</a:t>
            </a:r>
          </a:p>
        </p:txBody>
      </p:sp>
      <p:sp>
        <p:nvSpPr>
          <p:cNvPr id="3" name="Content Placeholder 2"/>
          <p:cNvSpPr>
            <a:spLocks noGrp="1"/>
          </p:cNvSpPr>
          <p:nvPr>
            <p:ph idx="1"/>
          </p:nvPr>
        </p:nvSpPr>
        <p:spPr>
          <a:xfrm>
            <a:off x="214282" y="1071546"/>
            <a:ext cx="8686800" cy="5126055"/>
          </a:xfrm>
        </p:spPr>
        <p:txBody>
          <a:bodyPr>
            <a:noAutofit/>
          </a:bodyPr>
          <a:lstStyle/>
          <a:p>
            <a:r>
              <a:rPr lang="en-IN" sz="2200" b="1" dirty="0"/>
              <a:t>Live Migration of VM Using </a:t>
            </a:r>
            <a:r>
              <a:rPr lang="en-IN" sz="2200" b="1" dirty="0" err="1"/>
              <a:t>Xen</a:t>
            </a:r>
            <a:r>
              <a:rPr lang="en-IN" sz="2200" b="1" dirty="0"/>
              <a:t>:</a:t>
            </a:r>
          </a:p>
        </p:txBody>
      </p:sp>
      <p:pic>
        <p:nvPicPr>
          <p:cNvPr id="3074" name="Picture 2"/>
          <p:cNvPicPr>
            <a:picLocks noChangeAspect="1" noChangeArrowheads="1"/>
          </p:cNvPicPr>
          <p:nvPr/>
        </p:nvPicPr>
        <p:blipFill>
          <a:blip r:embed="rId3"/>
          <a:srcRect/>
          <a:stretch>
            <a:fillRect/>
          </a:stretch>
        </p:blipFill>
        <p:spPr bwMode="auto">
          <a:xfrm>
            <a:off x="214282" y="1785926"/>
            <a:ext cx="8670159" cy="3614749"/>
          </a:xfrm>
          <a:prstGeom prst="rect">
            <a:avLst/>
          </a:prstGeom>
          <a:noFill/>
          <a:ln w="9525">
            <a:noFill/>
            <a:miter lim="800000"/>
            <a:headEnd/>
            <a:tailEnd/>
          </a:ln>
          <a:effectLst/>
        </p:spPr>
      </p:pic>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4"/>
            <a:ext cx="8229600" cy="1000132"/>
          </a:xfrm>
        </p:spPr>
        <p:txBody>
          <a:bodyPr>
            <a:noAutofit/>
          </a:bodyPr>
          <a:lstStyle/>
          <a:p>
            <a:r>
              <a:rPr lang="en-IN" sz="3200" b="1" dirty="0"/>
              <a:t>VIRTUALIZATION FOR DATA-CENTER AUTOMATION</a:t>
            </a:r>
          </a:p>
        </p:txBody>
      </p:sp>
      <p:sp>
        <p:nvSpPr>
          <p:cNvPr id="3" name="Content Placeholder 2"/>
          <p:cNvSpPr>
            <a:spLocks noGrp="1"/>
          </p:cNvSpPr>
          <p:nvPr>
            <p:ph idx="1"/>
          </p:nvPr>
        </p:nvSpPr>
        <p:spPr>
          <a:xfrm>
            <a:off x="214282" y="1071546"/>
            <a:ext cx="8686800" cy="5126055"/>
          </a:xfrm>
        </p:spPr>
        <p:txBody>
          <a:bodyPr>
            <a:noAutofit/>
          </a:bodyPr>
          <a:lstStyle/>
          <a:p>
            <a:pPr algn="just"/>
            <a:r>
              <a:rPr lang="en-IN" sz="2200" dirty="0"/>
              <a:t>Data </a:t>
            </a:r>
            <a:r>
              <a:rPr lang="en-IN" sz="2200" dirty="0" err="1"/>
              <a:t>centers</a:t>
            </a:r>
            <a:r>
              <a:rPr lang="en-IN" sz="2200" dirty="0"/>
              <a:t> have grown rapidly and all major IT companies like Google, Yahoo!, Amazon, Microsoft, HP, Apple, and IBM are pouring their resources into building new data </a:t>
            </a:r>
            <a:r>
              <a:rPr lang="en-IN" sz="2200" dirty="0" err="1"/>
              <a:t>centers</a:t>
            </a:r>
            <a:r>
              <a:rPr lang="en-IN" sz="2200" dirty="0"/>
              <a:t>. </a:t>
            </a:r>
          </a:p>
          <a:p>
            <a:pPr algn="just"/>
            <a:r>
              <a:rPr lang="en-IN" sz="2200" b="1" dirty="0"/>
              <a:t>Data-</a:t>
            </a:r>
            <a:r>
              <a:rPr lang="en-IN" sz="2200" b="1" dirty="0" err="1"/>
              <a:t>center</a:t>
            </a:r>
            <a:r>
              <a:rPr lang="en-IN" sz="2200" b="1" dirty="0"/>
              <a:t> automation means that huge volumes of hardware, software, and database resources in these data </a:t>
            </a:r>
            <a:r>
              <a:rPr lang="en-IN" sz="2200" b="1" dirty="0" err="1"/>
              <a:t>centers</a:t>
            </a:r>
            <a:r>
              <a:rPr lang="en-IN" sz="2200" b="1" dirty="0"/>
              <a:t> can be allocated dynamically to millions of Internet users simultaneously, with guaranteed </a:t>
            </a:r>
            <a:r>
              <a:rPr lang="en-IN" sz="2200" b="1" dirty="0" err="1"/>
              <a:t>QoS</a:t>
            </a:r>
            <a:r>
              <a:rPr lang="en-IN" sz="2200" b="1" dirty="0"/>
              <a:t> and cost-effectiveness.</a:t>
            </a:r>
            <a:r>
              <a:rPr lang="en-IN" sz="2200" dirty="0"/>
              <a:t> </a:t>
            </a:r>
          </a:p>
          <a:p>
            <a:pPr algn="just"/>
            <a:r>
              <a:rPr lang="en-IN" sz="2200" dirty="0"/>
              <a:t>This automation process is triggered by the growth of virtualization products and cloud computing services. The latest virtualization development highlights high availability (HA), backup services, workload balancing, and further increases in client bases.</a:t>
            </a:r>
            <a:endParaRPr lang="en-IN" sz="2200" b="1" dirty="0"/>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4"/>
            <a:ext cx="8229600" cy="1000132"/>
          </a:xfrm>
        </p:spPr>
        <p:txBody>
          <a:bodyPr>
            <a:noAutofit/>
          </a:bodyPr>
          <a:lstStyle/>
          <a:p>
            <a:r>
              <a:rPr lang="it-IT" sz="3200" dirty="0"/>
              <a:t>Server Consolidation in Data Centers</a:t>
            </a:r>
            <a:endParaRPr lang="en-IN" sz="3000" dirty="0"/>
          </a:p>
        </p:txBody>
      </p:sp>
      <p:sp>
        <p:nvSpPr>
          <p:cNvPr id="3" name="Content Placeholder 2"/>
          <p:cNvSpPr>
            <a:spLocks noGrp="1"/>
          </p:cNvSpPr>
          <p:nvPr>
            <p:ph idx="1"/>
          </p:nvPr>
        </p:nvSpPr>
        <p:spPr>
          <a:xfrm>
            <a:off x="214282" y="928670"/>
            <a:ext cx="8686800" cy="5126055"/>
          </a:xfrm>
        </p:spPr>
        <p:txBody>
          <a:bodyPr>
            <a:noAutofit/>
          </a:bodyPr>
          <a:lstStyle/>
          <a:p>
            <a:pPr algn="just"/>
            <a:r>
              <a:rPr lang="en-IN" sz="2200" dirty="0"/>
              <a:t>In data </a:t>
            </a:r>
            <a:r>
              <a:rPr lang="en-IN" sz="2200" dirty="0" err="1"/>
              <a:t>centers</a:t>
            </a:r>
            <a:r>
              <a:rPr lang="en-IN" sz="2200" dirty="0"/>
              <a:t>, a large number of heterogeneous workloads can run on servers at various times. These heterogeneous workloads can be roughly divided into two categories: </a:t>
            </a:r>
            <a:r>
              <a:rPr lang="en-IN" sz="2200" b="1" dirty="0"/>
              <a:t>chatty workloads and </a:t>
            </a:r>
            <a:r>
              <a:rPr lang="en-IN" sz="2200" b="1" dirty="0" err="1"/>
              <a:t>noninteractive</a:t>
            </a:r>
            <a:r>
              <a:rPr lang="en-IN" sz="2200" b="1" dirty="0"/>
              <a:t> workloads. </a:t>
            </a:r>
          </a:p>
          <a:p>
            <a:pPr algn="just"/>
            <a:r>
              <a:rPr lang="en-IN" sz="2200" b="1" dirty="0"/>
              <a:t>Chatty workloads may burst at some point and return to a silent state at some other point. A web video service </a:t>
            </a:r>
            <a:r>
              <a:rPr lang="en-IN" sz="2200" dirty="0"/>
              <a:t>is an example of this, whereby a lot of people use it at night and few people use it during the day. </a:t>
            </a:r>
          </a:p>
          <a:p>
            <a:pPr algn="just"/>
            <a:r>
              <a:rPr lang="en-IN" sz="2200" b="1" dirty="0" err="1"/>
              <a:t>Noninteractive</a:t>
            </a:r>
            <a:r>
              <a:rPr lang="en-IN" sz="2200" b="1" dirty="0"/>
              <a:t> workloads do not require people’s efforts to make progress after they are submitted. High-performance computing is an example of this.</a:t>
            </a:r>
            <a:r>
              <a:rPr lang="en-IN" sz="2200" dirty="0"/>
              <a:t> At various stages, the requirements for resources of these workloads are dramatically different. </a:t>
            </a:r>
            <a:r>
              <a:rPr lang="en-IN" sz="2200" b="1" dirty="0"/>
              <a:t>However, to guarantee that a workload will always be able to cope with all demand levels, the workload is statically allocated enough resources so that peak demand is satisfied.</a:t>
            </a: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4"/>
            <a:ext cx="8229600" cy="1000132"/>
          </a:xfrm>
        </p:spPr>
        <p:txBody>
          <a:bodyPr>
            <a:noAutofit/>
          </a:bodyPr>
          <a:lstStyle/>
          <a:p>
            <a:r>
              <a:rPr lang="it-IT" sz="3200" dirty="0"/>
              <a:t>Server Consolidation in Data Centers</a:t>
            </a:r>
            <a:endParaRPr lang="en-IN" sz="3000" dirty="0"/>
          </a:p>
        </p:txBody>
      </p:sp>
      <p:sp>
        <p:nvSpPr>
          <p:cNvPr id="3" name="Content Placeholder 2"/>
          <p:cNvSpPr>
            <a:spLocks noGrp="1"/>
          </p:cNvSpPr>
          <p:nvPr>
            <p:ph idx="1"/>
          </p:nvPr>
        </p:nvSpPr>
        <p:spPr>
          <a:xfrm>
            <a:off x="214282" y="928670"/>
            <a:ext cx="8686800" cy="5126055"/>
          </a:xfrm>
        </p:spPr>
        <p:txBody>
          <a:bodyPr>
            <a:noAutofit/>
          </a:bodyPr>
          <a:lstStyle/>
          <a:p>
            <a:pPr algn="just"/>
            <a:r>
              <a:rPr lang="en-IN" sz="2200" dirty="0"/>
              <a:t>Figure below illustrates </a:t>
            </a:r>
            <a:r>
              <a:rPr lang="en-IN" sz="2200" b="1" dirty="0"/>
              <a:t>server virtualization </a:t>
            </a:r>
            <a:r>
              <a:rPr lang="en-IN" sz="2200" dirty="0"/>
              <a:t>in a data </a:t>
            </a:r>
            <a:r>
              <a:rPr lang="en-IN" sz="2200" dirty="0" err="1"/>
              <a:t>center</a:t>
            </a:r>
            <a:r>
              <a:rPr lang="en-IN" sz="2200" dirty="0"/>
              <a:t>. In this case, the granularity of resource optimization is </a:t>
            </a:r>
            <a:r>
              <a:rPr lang="en-IN" sz="2200" b="1" dirty="0"/>
              <a:t>focused on the CPU, memory, and network interfaces. </a:t>
            </a:r>
            <a:r>
              <a:rPr lang="en-IN" sz="2200" dirty="0"/>
              <a:t>Therefore, most servers in data </a:t>
            </a:r>
            <a:r>
              <a:rPr lang="en-IN" sz="2200" dirty="0" err="1"/>
              <a:t>centers</a:t>
            </a:r>
            <a:r>
              <a:rPr lang="en-IN" sz="2200" dirty="0"/>
              <a:t> are underutilized. </a:t>
            </a:r>
          </a:p>
          <a:p>
            <a:pPr algn="just"/>
            <a:r>
              <a:rPr lang="en-IN" sz="2200" dirty="0"/>
              <a:t>A large amount of hardware, space, power, and management cost of these servers is wasted. </a:t>
            </a:r>
          </a:p>
        </p:txBody>
      </p:sp>
      <p:pic>
        <p:nvPicPr>
          <p:cNvPr id="4098" name="Picture 2"/>
          <p:cNvPicPr>
            <a:picLocks noChangeAspect="1" noChangeArrowheads="1"/>
          </p:cNvPicPr>
          <p:nvPr/>
        </p:nvPicPr>
        <p:blipFill>
          <a:blip r:embed="rId3"/>
          <a:srcRect/>
          <a:stretch>
            <a:fillRect/>
          </a:stretch>
        </p:blipFill>
        <p:spPr bwMode="auto">
          <a:xfrm>
            <a:off x="1500166" y="3429000"/>
            <a:ext cx="6628493" cy="3211992"/>
          </a:xfrm>
          <a:prstGeom prst="rect">
            <a:avLst/>
          </a:prstGeom>
          <a:noFill/>
          <a:ln w="9525">
            <a:noFill/>
            <a:miter lim="800000"/>
            <a:headEnd/>
            <a:tailEnd/>
          </a:ln>
          <a:effectLst/>
        </p:spPr>
      </p:pic>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4"/>
            <a:ext cx="8229600" cy="1000132"/>
          </a:xfrm>
        </p:spPr>
        <p:txBody>
          <a:bodyPr>
            <a:noAutofit/>
          </a:bodyPr>
          <a:lstStyle/>
          <a:p>
            <a:r>
              <a:rPr lang="it-IT" sz="3200" dirty="0"/>
              <a:t>Server Consolidation in Data Centers</a:t>
            </a:r>
            <a:endParaRPr lang="en-IN" sz="3000" dirty="0"/>
          </a:p>
        </p:txBody>
      </p:sp>
      <p:sp>
        <p:nvSpPr>
          <p:cNvPr id="3" name="Content Placeholder 2"/>
          <p:cNvSpPr>
            <a:spLocks noGrp="1"/>
          </p:cNvSpPr>
          <p:nvPr>
            <p:ph idx="1"/>
          </p:nvPr>
        </p:nvSpPr>
        <p:spPr>
          <a:xfrm>
            <a:off x="214282" y="1071546"/>
            <a:ext cx="8572560" cy="5126055"/>
          </a:xfrm>
        </p:spPr>
        <p:txBody>
          <a:bodyPr>
            <a:noAutofit/>
          </a:bodyPr>
          <a:lstStyle/>
          <a:p>
            <a:pPr algn="just"/>
            <a:r>
              <a:rPr lang="en-IN" sz="2200" dirty="0"/>
              <a:t>S</a:t>
            </a:r>
            <a:r>
              <a:rPr lang="en-IN" sz="2200" b="1" dirty="0"/>
              <a:t>erver consolidation is an approach to improve the low utility ratio of hardware resources by reducing the number of physical servers.</a:t>
            </a:r>
            <a:r>
              <a:rPr lang="en-IN" sz="2200" dirty="0"/>
              <a:t> Among several server consolidation techniques such as centralized and physical consolidation, </a:t>
            </a:r>
            <a:r>
              <a:rPr lang="en-IN" sz="2200" b="1" dirty="0"/>
              <a:t>virtualization-based server consolidation is the most powerful.</a:t>
            </a:r>
            <a:r>
              <a:rPr lang="en-IN" sz="2200" dirty="0"/>
              <a:t> </a:t>
            </a:r>
          </a:p>
          <a:p>
            <a:pPr algn="just"/>
            <a:r>
              <a:rPr lang="en-IN" sz="2200" b="1" dirty="0"/>
              <a:t>Data </a:t>
            </a:r>
            <a:r>
              <a:rPr lang="en-IN" sz="2200" b="1" dirty="0" err="1"/>
              <a:t>centers</a:t>
            </a:r>
            <a:r>
              <a:rPr lang="en-IN" sz="2200" b="1" dirty="0"/>
              <a:t> need to optimize their resource management. </a:t>
            </a:r>
            <a:r>
              <a:rPr lang="en-IN" sz="2200" dirty="0"/>
              <a:t>These techniques are performed with the granularity of a full server machine, which makes resource management far from well optimized. </a:t>
            </a:r>
          </a:p>
          <a:p>
            <a:pPr algn="just"/>
            <a:r>
              <a:rPr lang="en-IN" sz="2200" b="1" dirty="0"/>
              <a:t>Server virtualization enables smaller resource allocation than a physical machine.</a:t>
            </a:r>
          </a:p>
          <a:p>
            <a:pPr algn="just"/>
            <a:r>
              <a:rPr lang="en-IN" sz="2200" dirty="0"/>
              <a:t>The use of VMs increases resource management complexity. This </a:t>
            </a:r>
            <a:r>
              <a:rPr lang="en-IN" sz="2200" b="1" dirty="0"/>
              <a:t>causes a challenge in terms of how to improve resource utilization as well as guarantee </a:t>
            </a:r>
            <a:r>
              <a:rPr lang="en-IN" sz="2200" b="1" dirty="0" err="1"/>
              <a:t>QoS</a:t>
            </a:r>
            <a:r>
              <a:rPr lang="en-IN" sz="2200" b="1" dirty="0"/>
              <a:t> in data </a:t>
            </a:r>
            <a:r>
              <a:rPr lang="en-IN" sz="2200" b="1" dirty="0" err="1"/>
              <a:t>centers</a:t>
            </a:r>
            <a:r>
              <a:rPr lang="en-IN" sz="2200" dirty="0"/>
              <a:t>.</a:t>
            </a:r>
            <a:endParaRPr lang="en-IN" sz="2200" b="1"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42900"/>
            <a:ext cx="8229600" cy="1143000"/>
          </a:xfrm>
        </p:spPr>
        <p:txBody>
          <a:bodyPr>
            <a:normAutofit/>
          </a:bodyPr>
          <a:lstStyle/>
          <a:p>
            <a:r>
              <a:rPr lang="en-IN" sz="3200" dirty="0"/>
              <a:t>VMM Design Requirements and Providers</a:t>
            </a:r>
          </a:p>
        </p:txBody>
      </p:sp>
      <p:sp>
        <p:nvSpPr>
          <p:cNvPr id="3" name="Content Placeholder 2"/>
          <p:cNvSpPr>
            <a:spLocks noGrp="1"/>
          </p:cNvSpPr>
          <p:nvPr>
            <p:ph idx="1"/>
          </p:nvPr>
        </p:nvSpPr>
        <p:spPr>
          <a:xfrm>
            <a:off x="214282" y="785794"/>
            <a:ext cx="8572560" cy="4983179"/>
          </a:xfrm>
        </p:spPr>
        <p:txBody>
          <a:bodyPr>
            <a:noAutofit/>
          </a:bodyPr>
          <a:lstStyle/>
          <a:p>
            <a:pPr algn="just"/>
            <a:r>
              <a:rPr lang="en-IN" sz="2200" dirty="0"/>
              <a:t>There are 3 requirements for a VMM. </a:t>
            </a:r>
          </a:p>
          <a:p>
            <a:pPr algn="just"/>
            <a:r>
              <a:rPr lang="en-IN" sz="2200" dirty="0"/>
              <a:t>1. VMM should </a:t>
            </a:r>
            <a:r>
              <a:rPr lang="en-IN" sz="2200" b="1" dirty="0"/>
              <a:t>provide an environment for programs which is essentially identical to the original machine</a:t>
            </a:r>
            <a:r>
              <a:rPr lang="en-IN" sz="2200" dirty="0"/>
              <a:t>. </a:t>
            </a:r>
          </a:p>
          <a:p>
            <a:pPr algn="just"/>
            <a:r>
              <a:rPr lang="en-IN" sz="2200" dirty="0"/>
              <a:t>2. </a:t>
            </a:r>
            <a:r>
              <a:rPr lang="en-IN" sz="2200" b="1" dirty="0"/>
              <a:t>Programs run in this environment should show only minor decreases in speed.</a:t>
            </a:r>
            <a:r>
              <a:rPr lang="en-IN" sz="2200" dirty="0"/>
              <a:t> </a:t>
            </a:r>
          </a:p>
          <a:p>
            <a:pPr algn="just"/>
            <a:r>
              <a:rPr lang="en-IN" sz="2200" dirty="0"/>
              <a:t>3. A VMM </a:t>
            </a:r>
            <a:r>
              <a:rPr lang="en-IN" sz="2200" b="1" dirty="0"/>
              <a:t>should be in complete control of the system resources.</a:t>
            </a:r>
            <a:r>
              <a:rPr lang="en-IN" sz="2200" dirty="0"/>
              <a:t> </a:t>
            </a:r>
          </a:p>
          <a:p>
            <a:pPr algn="just"/>
            <a:r>
              <a:rPr lang="en-IN" sz="2200" dirty="0"/>
              <a:t>Any program run under VMM should exhibit a function identical to that which it runs on the original machine directly. </a:t>
            </a:r>
          </a:p>
          <a:p>
            <a:pPr algn="just"/>
            <a:r>
              <a:rPr lang="en-IN" sz="2200" dirty="0"/>
              <a:t>Two possible </a:t>
            </a:r>
            <a:r>
              <a:rPr lang="en-IN" sz="2200" b="1" dirty="0"/>
              <a:t>exceptions </a:t>
            </a:r>
            <a:r>
              <a:rPr lang="en-IN" sz="2200" dirty="0"/>
              <a:t> are </a:t>
            </a:r>
            <a:r>
              <a:rPr lang="en-IN" sz="2200" b="1" dirty="0"/>
              <a:t>permitted </a:t>
            </a:r>
            <a:r>
              <a:rPr lang="en-IN" sz="2200" dirty="0"/>
              <a:t>with this requirement: </a:t>
            </a:r>
          </a:p>
          <a:p>
            <a:pPr lvl="1" algn="just"/>
            <a:r>
              <a:rPr lang="en-IN" sz="2200" b="1" dirty="0"/>
              <a:t>differences caused by the</a:t>
            </a:r>
            <a:r>
              <a:rPr lang="en-IN" sz="2200" dirty="0"/>
              <a:t> </a:t>
            </a:r>
            <a:r>
              <a:rPr lang="en-IN" sz="2200" b="1" dirty="0"/>
              <a:t>availability of system resources </a:t>
            </a:r>
          </a:p>
          <a:p>
            <a:pPr lvl="1" algn="just"/>
            <a:r>
              <a:rPr lang="en-IN" sz="2200" dirty="0"/>
              <a:t>arises when more than one VM is running on the same machine.</a:t>
            </a:r>
            <a:endParaRPr lang="en-IN" sz="2200" b="1" dirty="0"/>
          </a:p>
          <a:p>
            <a:pPr lvl="1" algn="just"/>
            <a:r>
              <a:rPr lang="en-IN" sz="2200" b="1" dirty="0"/>
              <a:t>differences caused by timing dependencies.</a:t>
            </a:r>
            <a:r>
              <a:rPr lang="en-IN" sz="2200" dirty="0"/>
              <a:t> </a:t>
            </a:r>
          </a:p>
          <a:p>
            <a:pPr lvl="1" algn="just"/>
            <a:r>
              <a:rPr lang="en-IN" sz="2200" dirty="0"/>
              <a:t>because of the effect of any other VMs concurrently existing on same hardware.</a:t>
            </a: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4"/>
            <a:ext cx="8229600" cy="1000132"/>
          </a:xfrm>
        </p:spPr>
        <p:txBody>
          <a:bodyPr>
            <a:noAutofit/>
          </a:bodyPr>
          <a:lstStyle/>
          <a:p>
            <a:r>
              <a:rPr lang="it-IT" sz="3200" dirty="0"/>
              <a:t>Server Consolidation in Data Centers</a:t>
            </a:r>
            <a:endParaRPr lang="en-IN" sz="3200" dirty="0"/>
          </a:p>
        </p:txBody>
      </p:sp>
      <p:sp>
        <p:nvSpPr>
          <p:cNvPr id="3" name="Content Placeholder 2"/>
          <p:cNvSpPr>
            <a:spLocks noGrp="1"/>
          </p:cNvSpPr>
          <p:nvPr>
            <p:ph idx="1"/>
          </p:nvPr>
        </p:nvSpPr>
        <p:spPr>
          <a:xfrm>
            <a:off x="214282" y="857232"/>
            <a:ext cx="8686800" cy="5126055"/>
          </a:xfrm>
        </p:spPr>
        <p:txBody>
          <a:bodyPr>
            <a:noAutofit/>
          </a:bodyPr>
          <a:lstStyle/>
          <a:p>
            <a:pPr algn="just"/>
            <a:r>
              <a:rPr lang="en-IN" sz="2200" b="1" dirty="0"/>
              <a:t>Server virtualization has the following effects:</a:t>
            </a:r>
          </a:p>
          <a:p>
            <a:pPr algn="just"/>
            <a:r>
              <a:rPr lang="en-IN" sz="2200" dirty="0"/>
              <a:t>1. Consolidation enhances hardware utilization. Many underutilized servers are consolidated into fewer servers to enhance resource utilization. Consolidation also facilitates backup services and disaster recovery. </a:t>
            </a:r>
          </a:p>
          <a:p>
            <a:pPr algn="just"/>
            <a:r>
              <a:rPr lang="en-IN" sz="2200" dirty="0"/>
              <a:t>2. This approach enables more easy (agile) provisioning and deployment of resources. In a virtual environment, </a:t>
            </a:r>
            <a:r>
              <a:rPr lang="en-IN" sz="2200" b="1" dirty="0"/>
              <a:t>the images of the guest </a:t>
            </a:r>
            <a:r>
              <a:rPr lang="en-IN" sz="2200" b="1" dirty="0" err="1"/>
              <a:t>OSes</a:t>
            </a:r>
            <a:r>
              <a:rPr lang="en-IN" sz="2200" b="1" dirty="0"/>
              <a:t> and their applications are readily cloned and reused</a:t>
            </a:r>
            <a:r>
              <a:rPr lang="en-IN" sz="2200" dirty="0"/>
              <a:t>.</a:t>
            </a:r>
          </a:p>
          <a:p>
            <a:pPr algn="just"/>
            <a:r>
              <a:rPr lang="en-IN" sz="2200" dirty="0"/>
              <a:t>3. </a:t>
            </a:r>
            <a:r>
              <a:rPr lang="en-IN" sz="2200" b="1" dirty="0"/>
              <a:t>The total cost of ownership is reduced : </a:t>
            </a:r>
            <a:r>
              <a:rPr lang="en-IN" sz="2200" dirty="0"/>
              <a:t>Server virtualization causes deferred purchases of new servers, a smaller data-</a:t>
            </a:r>
            <a:r>
              <a:rPr lang="en-IN" sz="2200" dirty="0" err="1"/>
              <a:t>center</a:t>
            </a:r>
            <a:r>
              <a:rPr lang="en-IN" sz="2200" dirty="0"/>
              <a:t> footprint, lower maintenance costs, and lower power, cooling, and cabling requirements.</a:t>
            </a:r>
          </a:p>
          <a:p>
            <a:pPr algn="just"/>
            <a:r>
              <a:rPr lang="en-IN" sz="2200" dirty="0"/>
              <a:t>4. </a:t>
            </a:r>
            <a:r>
              <a:rPr lang="en-IN" sz="2200" b="1" dirty="0"/>
              <a:t>This approach improves availability and business continuity.</a:t>
            </a:r>
            <a:r>
              <a:rPr lang="en-IN" sz="2200" dirty="0"/>
              <a:t> The crash of a guest OS has no effect on the host OS or any other guest OS. It becomes easier to transfer a VM from one server to another, because virtual servers are unaware of the underlying hardware.</a:t>
            </a:r>
          </a:p>
          <a:p>
            <a:pPr algn="just"/>
            <a:endParaRPr lang="en-IN" sz="2200" dirty="0"/>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4"/>
            <a:ext cx="8229600" cy="1000132"/>
          </a:xfrm>
        </p:spPr>
        <p:txBody>
          <a:bodyPr>
            <a:noAutofit/>
          </a:bodyPr>
          <a:lstStyle/>
          <a:p>
            <a:r>
              <a:rPr lang="it-IT" sz="3200" dirty="0"/>
              <a:t>Server Consolidation in Data Centers</a:t>
            </a:r>
            <a:endParaRPr lang="en-IN" sz="3200" dirty="0"/>
          </a:p>
        </p:txBody>
      </p:sp>
      <p:sp>
        <p:nvSpPr>
          <p:cNvPr id="3" name="Content Placeholder 2"/>
          <p:cNvSpPr>
            <a:spLocks noGrp="1"/>
          </p:cNvSpPr>
          <p:nvPr>
            <p:ph idx="1"/>
          </p:nvPr>
        </p:nvSpPr>
        <p:spPr>
          <a:xfrm>
            <a:off x="214282" y="928670"/>
            <a:ext cx="8686800" cy="5126055"/>
          </a:xfrm>
        </p:spPr>
        <p:txBody>
          <a:bodyPr>
            <a:noAutofit/>
          </a:bodyPr>
          <a:lstStyle/>
          <a:p>
            <a:pPr algn="just"/>
            <a:r>
              <a:rPr lang="en-IN" sz="2200" dirty="0"/>
              <a:t>To automate data-</a:t>
            </a:r>
            <a:r>
              <a:rPr lang="en-IN" sz="2200" dirty="0" err="1"/>
              <a:t>center</a:t>
            </a:r>
            <a:r>
              <a:rPr lang="en-IN" sz="2200" dirty="0"/>
              <a:t> operations:</a:t>
            </a:r>
          </a:p>
          <a:p>
            <a:pPr lvl="1" algn="just"/>
            <a:r>
              <a:rPr lang="en-IN" sz="1800" dirty="0"/>
              <a:t>resource scheduling, </a:t>
            </a:r>
          </a:p>
          <a:p>
            <a:pPr lvl="1" algn="just"/>
            <a:r>
              <a:rPr lang="en-IN" sz="1800" dirty="0"/>
              <a:t>architectural support, </a:t>
            </a:r>
          </a:p>
          <a:p>
            <a:pPr lvl="1" algn="just"/>
            <a:r>
              <a:rPr lang="en-IN" sz="1800" dirty="0"/>
              <a:t>power management, </a:t>
            </a:r>
          </a:p>
          <a:p>
            <a:pPr lvl="1" algn="just"/>
            <a:r>
              <a:rPr lang="en-IN" sz="1800" dirty="0"/>
              <a:t>automatic or autonomic resource management, </a:t>
            </a:r>
          </a:p>
          <a:p>
            <a:pPr lvl="1" algn="just"/>
            <a:r>
              <a:rPr lang="en-IN" sz="1800" dirty="0"/>
              <a:t>performance of analytical models. </a:t>
            </a:r>
          </a:p>
          <a:p>
            <a:pPr algn="just"/>
            <a:r>
              <a:rPr lang="en-IN" sz="2200" dirty="0"/>
              <a:t>In virtualized data </a:t>
            </a:r>
            <a:r>
              <a:rPr lang="en-IN" sz="2200" dirty="0" err="1"/>
              <a:t>centers</a:t>
            </a:r>
            <a:r>
              <a:rPr lang="en-IN" sz="2200" dirty="0"/>
              <a:t>, </a:t>
            </a:r>
            <a:r>
              <a:rPr lang="en-IN" sz="2200" b="1" dirty="0"/>
              <a:t>an efficient, on-demand, fine-grained scheduler is one of the key factors to improve resource utilization.</a:t>
            </a:r>
            <a:r>
              <a:rPr lang="en-IN" sz="2200" dirty="0"/>
              <a:t> Scheduling and reallocations can be done at the VM level, server level, and data-</a:t>
            </a:r>
            <a:r>
              <a:rPr lang="en-IN" sz="2200" dirty="0" err="1"/>
              <a:t>center</a:t>
            </a:r>
            <a:r>
              <a:rPr lang="en-IN" sz="2200" dirty="0"/>
              <a:t> level. </a:t>
            </a:r>
          </a:p>
          <a:p>
            <a:pPr algn="just"/>
            <a:r>
              <a:rPr lang="en-IN" sz="2200" dirty="0"/>
              <a:t>Dynamic CPU allocation is based on </a:t>
            </a:r>
            <a:r>
              <a:rPr lang="en-IN" sz="2200" b="1" dirty="0"/>
              <a:t>VM utilization and application-level </a:t>
            </a:r>
            <a:r>
              <a:rPr lang="en-IN" sz="2200" b="1" dirty="0" err="1"/>
              <a:t>QoS</a:t>
            </a:r>
            <a:r>
              <a:rPr lang="en-IN" sz="2200" b="1" dirty="0"/>
              <a:t> metrics</a:t>
            </a:r>
            <a:r>
              <a:rPr lang="en-IN" sz="2200" dirty="0"/>
              <a:t>.  One method uses a two-level resource management system to handle the complexity involved. </a:t>
            </a:r>
            <a:r>
              <a:rPr lang="en-IN" sz="2200" b="1" dirty="0"/>
              <a:t>A local controller </a:t>
            </a:r>
            <a:r>
              <a:rPr lang="en-IN" sz="2200" dirty="0"/>
              <a:t>at the VM level and a </a:t>
            </a:r>
            <a:r>
              <a:rPr lang="en-IN" sz="2200" b="1" dirty="0"/>
              <a:t>global controller</a:t>
            </a:r>
            <a:r>
              <a:rPr lang="en-IN" sz="2200" dirty="0"/>
              <a:t> at the server level are designed. </a:t>
            </a:r>
          </a:p>
          <a:p>
            <a:pPr algn="just"/>
            <a:r>
              <a:rPr lang="en-IN" sz="2200" dirty="0"/>
              <a:t>They implement autonomic resource allocation via the interaction of the local and global controllers. </a:t>
            </a:r>
          </a:p>
          <a:p>
            <a:pPr algn="just"/>
            <a:endParaRPr lang="en-IN" sz="2200" dirty="0"/>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4"/>
            <a:ext cx="8229600" cy="1000132"/>
          </a:xfrm>
        </p:spPr>
        <p:txBody>
          <a:bodyPr>
            <a:noAutofit/>
          </a:bodyPr>
          <a:lstStyle/>
          <a:p>
            <a:r>
              <a:rPr lang="it-IT" sz="3200" dirty="0"/>
              <a:t>Server Consolidation in Data Centers</a:t>
            </a:r>
            <a:endParaRPr lang="en-IN" sz="3200" dirty="0"/>
          </a:p>
        </p:txBody>
      </p:sp>
      <p:sp>
        <p:nvSpPr>
          <p:cNvPr id="3" name="Content Placeholder 2"/>
          <p:cNvSpPr>
            <a:spLocks noGrp="1"/>
          </p:cNvSpPr>
          <p:nvPr>
            <p:ph idx="1"/>
          </p:nvPr>
        </p:nvSpPr>
        <p:spPr>
          <a:xfrm>
            <a:off x="214282" y="1071546"/>
            <a:ext cx="8686800" cy="5126055"/>
          </a:xfrm>
        </p:spPr>
        <p:txBody>
          <a:bodyPr>
            <a:noAutofit/>
          </a:bodyPr>
          <a:lstStyle/>
          <a:p>
            <a:pPr algn="just"/>
            <a:r>
              <a:rPr lang="en-US" sz="2200" dirty="0" err="1"/>
              <a:t>Multicore</a:t>
            </a:r>
            <a:r>
              <a:rPr lang="en-US" sz="2200" dirty="0"/>
              <a:t> and virtualization are two cutting techniques that can enhance each other.</a:t>
            </a:r>
            <a:endParaRPr lang="en-IN" sz="2200" dirty="0"/>
          </a:p>
          <a:p>
            <a:pPr algn="just">
              <a:buNone/>
            </a:pPr>
            <a:r>
              <a:rPr lang="en-IN" sz="2200" dirty="0"/>
              <a:t>	</a:t>
            </a:r>
          </a:p>
          <a:p>
            <a:pPr algn="just"/>
            <a:r>
              <a:rPr lang="en-IN" sz="2200" dirty="0"/>
              <a:t>One can consider :</a:t>
            </a:r>
          </a:p>
          <a:p>
            <a:pPr lvl="1" algn="just"/>
            <a:r>
              <a:rPr lang="en-IN" sz="2200" dirty="0"/>
              <a:t>design a virtual hierarchy on a CMP in data </a:t>
            </a:r>
            <a:r>
              <a:rPr lang="en-IN" sz="2200" dirty="0" err="1"/>
              <a:t>centers</a:t>
            </a:r>
            <a:r>
              <a:rPr lang="en-IN" sz="2200" dirty="0"/>
              <a:t>. </a:t>
            </a:r>
          </a:p>
          <a:p>
            <a:pPr lvl="1" algn="just"/>
            <a:r>
              <a:rPr lang="en-IN" sz="2200" dirty="0"/>
              <a:t>the protocols that minimize the memory access time, inter-VM interferences, </a:t>
            </a:r>
          </a:p>
          <a:p>
            <a:pPr lvl="1" algn="just"/>
            <a:r>
              <a:rPr lang="en-IN" sz="2200" dirty="0"/>
              <a:t>facilitating VM reassignment, and supporting inter-VM sharing. </a:t>
            </a:r>
          </a:p>
          <a:p>
            <a:pPr lvl="1" algn="just"/>
            <a:r>
              <a:rPr lang="en-IN" sz="2200" dirty="0"/>
              <a:t>a VM-aware power budgeting scheme using multiple managers integrated to achieve better power management. </a:t>
            </a:r>
          </a:p>
          <a:p>
            <a:pPr algn="just"/>
            <a:r>
              <a:rPr lang="en-IN" sz="2200" dirty="0"/>
              <a:t>Consequently, the trade-off of power saving and data-</a:t>
            </a:r>
            <a:r>
              <a:rPr lang="en-IN" sz="2200" dirty="0" err="1"/>
              <a:t>center</a:t>
            </a:r>
            <a:r>
              <a:rPr lang="en-IN" sz="2200" dirty="0"/>
              <a:t> performance must be addressed.</a:t>
            </a: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4"/>
            <a:ext cx="8229600" cy="1000132"/>
          </a:xfrm>
        </p:spPr>
        <p:txBody>
          <a:bodyPr>
            <a:noAutofit/>
          </a:bodyPr>
          <a:lstStyle/>
          <a:p>
            <a:r>
              <a:rPr lang="en-IN" sz="3200" dirty="0"/>
              <a:t>Virtual Storage Management</a:t>
            </a:r>
          </a:p>
        </p:txBody>
      </p:sp>
      <p:sp>
        <p:nvSpPr>
          <p:cNvPr id="3" name="Content Placeholder 2"/>
          <p:cNvSpPr>
            <a:spLocks noGrp="1"/>
          </p:cNvSpPr>
          <p:nvPr>
            <p:ph idx="1"/>
          </p:nvPr>
        </p:nvSpPr>
        <p:spPr>
          <a:xfrm>
            <a:off x="214282" y="928670"/>
            <a:ext cx="8686800" cy="5126055"/>
          </a:xfrm>
        </p:spPr>
        <p:txBody>
          <a:bodyPr>
            <a:noAutofit/>
          </a:bodyPr>
          <a:lstStyle/>
          <a:p>
            <a:pPr algn="just"/>
            <a:r>
              <a:rPr lang="en-IN" sz="2200" dirty="0"/>
              <a:t>“Storage virtualization” used before the emergence of “system virtualization” was </a:t>
            </a:r>
            <a:r>
              <a:rPr lang="en-IN" sz="2200" b="1" dirty="0"/>
              <a:t>largely used to describe the aggregation and repartitioning of disks </a:t>
            </a:r>
            <a:r>
              <a:rPr lang="en-IN" sz="2200" dirty="0"/>
              <a:t>for use by physical machines. </a:t>
            </a:r>
          </a:p>
          <a:p>
            <a:pPr algn="just"/>
            <a:r>
              <a:rPr lang="en-IN" sz="2200" dirty="0"/>
              <a:t>In system virtualization, </a:t>
            </a:r>
            <a:r>
              <a:rPr lang="en-IN" sz="2200" b="1" dirty="0"/>
              <a:t>virtual storage includes the storage managed by VMMs and guest </a:t>
            </a:r>
            <a:r>
              <a:rPr lang="en-IN" sz="2200" b="1" dirty="0" err="1"/>
              <a:t>OSes</a:t>
            </a:r>
            <a:r>
              <a:rPr lang="en-IN" sz="2200" b="1" dirty="0"/>
              <a:t>.</a:t>
            </a:r>
            <a:r>
              <a:rPr lang="en-IN" sz="2200" dirty="0"/>
              <a:t> The data stored in this environment can be classified into two categories: </a:t>
            </a:r>
            <a:r>
              <a:rPr lang="en-IN" sz="2200" b="1" dirty="0"/>
              <a:t>VM images and application data.</a:t>
            </a:r>
            <a:r>
              <a:rPr lang="en-IN" sz="2200" dirty="0"/>
              <a:t> </a:t>
            </a:r>
          </a:p>
          <a:p>
            <a:pPr algn="just"/>
            <a:r>
              <a:rPr lang="en-IN" sz="2200" dirty="0"/>
              <a:t>The most important aspects of system virtualization are</a:t>
            </a:r>
            <a:r>
              <a:rPr lang="en-IN" sz="2200" b="1" dirty="0"/>
              <a:t> encapsulation and isolation.</a:t>
            </a:r>
            <a:r>
              <a:rPr lang="en-IN" sz="2200" dirty="0"/>
              <a:t> </a:t>
            </a:r>
            <a:r>
              <a:rPr lang="en-IN" sz="2200" b="1" dirty="0"/>
              <a:t>Traditional operating systems and applications running on them can be encapsulated in VMs. </a:t>
            </a:r>
          </a:p>
          <a:p>
            <a:pPr algn="just"/>
            <a:r>
              <a:rPr lang="en-IN" sz="2200" b="1" dirty="0"/>
              <a:t>System virtualization</a:t>
            </a:r>
            <a:r>
              <a:rPr lang="en-IN" sz="2200" dirty="0"/>
              <a:t> </a:t>
            </a:r>
            <a:r>
              <a:rPr lang="en-IN" sz="2200" b="1" dirty="0"/>
              <a:t>allows multiple VMs to run on a physical machine and the VMs are completely isolated.</a:t>
            </a:r>
            <a:r>
              <a:rPr lang="en-IN" sz="2200" dirty="0"/>
              <a:t> </a:t>
            </a:r>
          </a:p>
          <a:p>
            <a:pPr algn="just"/>
            <a:r>
              <a:rPr lang="en-IN" sz="2200" dirty="0"/>
              <a:t>To achieve encapsulation and isolation, both the system software and the hardware platform, such as CPUs and chipsets, are rapidly updated. However, storage is lagging. </a:t>
            </a:r>
            <a:r>
              <a:rPr lang="en-IN" sz="2200" b="1" dirty="0"/>
              <a:t>The storage systems become the main bottleneck of VM deployment.</a:t>
            </a: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4"/>
            <a:ext cx="8229600" cy="1000132"/>
          </a:xfrm>
        </p:spPr>
        <p:txBody>
          <a:bodyPr>
            <a:noAutofit/>
          </a:bodyPr>
          <a:lstStyle/>
          <a:p>
            <a:r>
              <a:rPr lang="en-IN" sz="3200" dirty="0"/>
              <a:t>Virtual Storage Management</a:t>
            </a:r>
          </a:p>
        </p:txBody>
      </p:sp>
      <p:sp>
        <p:nvSpPr>
          <p:cNvPr id="3" name="Content Placeholder 2"/>
          <p:cNvSpPr>
            <a:spLocks noGrp="1"/>
          </p:cNvSpPr>
          <p:nvPr>
            <p:ph idx="1"/>
          </p:nvPr>
        </p:nvSpPr>
        <p:spPr>
          <a:xfrm>
            <a:off x="214282" y="928670"/>
            <a:ext cx="8686800" cy="5126055"/>
          </a:xfrm>
        </p:spPr>
        <p:txBody>
          <a:bodyPr>
            <a:noAutofit/>
          </a:bodyPr>
          <a:lstStyle/>
          <a:p>
            <a:pPr algn="just"/>
            <a:r>
              <a:rPr lang="en-IN" sz="2400" dirty="0"/>
              <a:t>In virtualization environments, a virtualization layer is inserted between the hardware and traditional operating systems or a traditional operating system is modified to support virtualization. </a:t>
            </a:r>
          </a:p>
          <a:p>
            <a:pPr algn="just"/>
            <a:r>
              <a:rPr lang="en-IN" sz="2400" dirty="0"/>
              <a:t>Storage management of the guest OS performs as though it is operating in a real hard disk while the guest </a:t>
            </a:r>
            <a:r>
              <a:rPr lang="en-IN" sz="2400" b="1" dirty="0" err="1"/>
              <a:t>OSes</a:t>
            </a:r>
            <a:r>
              <a:rPr lang="en-IN" sz="2400" b="1" dirty="0"/>
              <a:t> cannot access the hard disk directly</a:t>
            </a:r>
            <a:r>
              <a:rPr lang="en-IN" sz="2400" dirty="0"/>
              <a:t>. On the other hand, </a:t>
            </a:r>
            <a:r>
              <a:rPr lang="en-IN" sz="2400" b="1" dirty="0"/>
              <a:t>many guest </a:t>
            </a:r>
            <a:r>
              <a:rPr lang="en-IN" sz="2400" b="1" dirty="0" err="1"/>
              <a:t>OSes</a:t>
            </a:r>
            <a:r>
              <a:rPr lang="en-IN" sz="2400" b="1" dirty="0"/>
              <a:t> contest the hard disk when many VMs are running on a single physical machine</a:t>
            </a:r>
            <a:r>
              <a:rPr lang="en-IN" sz="2400" dirty="0"/>
              <a:t>. Therefore, storage management of the underlying VMM is much more complex than that of guest </a:t>
            </a:r>
            <a:r>
              <a:rPr lang="en-IN" sz="2400" dirty="0" err="1"/>
              <a:t>OSes</a:t>
            </a:r>
            <a:r>
              <a:rPr lang="en-IN" sz="2400" dirty="0"/>
              <a:t> (traditional </a:t>
            </a:r>
            <a:r>
              <a:rPr lang="en-IN" sz="2400" dirty="0" err="1"/>
              <a:t>OSes</a:t>
            </a:r>
            <a:r>
              <a:rPr lang="en-IN" sz="2400" dirty="0"/>
              <a:t>). </a:t>
            </a:r>
          </a:p>
          <a:p>
            <a:pPr algn="just"/>
            <a:r>
              <a:rPr lang="en-IN" sz="2400" dirty="0"/>
              <a:t>The storage primitives used by VMs are not quick. Hence, operations such as remapping volumes across hosts and </a:t>
            </a:r>
            <a:r>
              <a:rPr lang="en-IN" sz="2400" dirty="0" err="1"/>
              <a:t>checkpointing</a:t>
            </a:r>
            <a:r>
              <a:rPr lang="en-IN" sz="2400" dirty="0"/>
              <a:t> disks are frequently clumsy and esoteric, and sometimes simply unavailable.</a:t>
            </a:r>
            <a:endParaRPr lang="en-IN" sz="2200" dirty="0"/>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4"/>
            <a:ext cx="8229600" cy="1000132"/>
          </a:xfrm>
        </p:spPr>
        <p:txBody>
          <a:bodyPr>
            <a:noAutofit/>
          </a:bodyPr>
          <a:lstStyle/>
          <a:p>
            <a:r>
              <a:rPr lang="en-IN" sz="3200" dirty="0"/>
              <a:t>Virtual Storage Management</a:t>
            </a:r>
          </a:p>
        </p:txBody>
      </p:sp>
      <p:sp>
        <p:nvSpPr>
          <p:cNvPr id="3" name="Content Placeholder 2"/>
          <p:cNvSpPr>
            <a:spLocks noGrp="1"/>
          </p:cNvSpPr>
          <p:nvPr>
            <p:ph idx="1"/>
          </p:nvPr>
        </p:nvSpPr>
        <p:spPr>
          <a:xfrm>
            <a:off x="214282" y="928670"/>
            <a:ext cx="8686800" cy="5126055"/>
          </a:xfrm>
        </p:spPr>
        <p:txBody>
          <a:bodyPr>
            <a:noAutofit/>
          </a:bodyPr>
          <a:lstStyle/>
          <a:p>
            <a:pPr algn="just"/>
            <a:r>
              <a:rPr lang="en-IN" sz="2200" dirty="0"/>
              <a:t>Parallax is a cluster volume manager for virtual disks: each physical host shares access to a single, globally visible block device, which is collaboratively managed to present individual virtual disk images (VDIs) to VMs. </a:t>
            </a:r>
          </a:p>
          <a:p>
            <a:pPr algn="just"/>
            <a:r>
              <a:rPr lang="en-IN" sz="2200" b="1" dirty="0"/>
              <a:t>Parallax</a:t>
            </a:r>
            <a:r>
              <a:rPr lang="en-IN" sz="2200" dirty="0"/>
              <a:t> is a distributed storage system customized for virtualization environments. Content Addressable Storage (CAS) is a solution to reduce the total size of VM images, and therefore supports a large set of VM-based systems in data </a:t>
            </a:r>
            <a:r>
              <a:rPr lang="en-IN" sz="2200" dirty="0" err="1"/>
              <a:t>centers</a:t>
            </a:r>
            <a:r>
              <a:rPr lang="en-IN" sz="2200" dirty="0"/>
              <a:t>.</a:t>
            </a:r>
          </a:p>
          <a:p>
            <a:pPr algn="just"/>
            <a:r>
              <a:rPr lang="en-IN" sz="2200" dirty="0"/>
              <a:t>It supports all popular system virtualization techniques, such as </a:t>
            </a:r>
            <a:r>
              <a:rPr lang="en-IN" sz="2200" dirty="0" err="1"/>
              <a:t>paravirtualization</a:t>
            </a:r>
            <a:r>
              <a:rPr lang="en-IN" sz="2200" dirty="0"/>
              <a:t> and full virtualization.</a:t>
            </a:r>
          </a:p>
          <a:p>
            <a:pPr algn="just"/>
            <a:r>
              <a:rPr lang="en-IN" sz="2200" dirty="0"/>
              <a:t>For each physical machine, Parallax customizes a special storage appliance VM. The storage appliance VM acts as a block virtualization layer between individual VMs and the physical storage device.  It provides a virtual disk for each VM on the same physical machine.</a:t>
            </a:r>
          </a:p>
          <a:p>
            <a:pPr algn="just"/>
            <a:r>
              <a:rPr lang="en-IN" sz="2000" dirty="0"/>
              <a:t>No support for sharing of VDIs as the goal is to present virtual disks to VMs. This eliminates the requirement for a distributed lock manager, and dramatically simplifies Parallax design.</a:t>
            </a: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4"/>
            <a:ext cx="8229600" cy="1000132"/>
          </a:xfrm>
        </p:spPr>
        <p:txBody>
          <a:bodyPr>
            <a:noAutofit/>
          </a:bodyPr>
          <a:lstStyle/>
          <a:p>
            <a:r>
              <a:rPr lang="en-IN" sz="3200" dirty="0"/>
              <a:t>Virtual Storage Management</a:t>
            </a:r>
          </a:p>
        </p:txBody>
      </p:sp>
      <p:sp>
        <p:nvSpPr>
          <p:cNvPr id="3" name="Content Placeholder 2"/>
          <p:cNvSpPr>
            <a:spLocks noGrp="1"/>
          </p:cNvSpPr>
          <p:nvPr>
            <p:ph idx="1"/>
          </p:nvPr>
        </p:nvSpPr>
        <p:spPr>
          <a:xfrm>
            <a:off x="214282" y="928670"/>
            <a:ext cx="8686800" cy="5126055"/>
          </a:xfrm>
        </p:spPr>
        <p:txBody>
          <a:bodyPr>
            <a:noAutofit/>
          </a:bodyPr>
          <a:lstStyle/>
          <a:p>
            <a:pPr algn="just"/>
            <a:endParaRPr lang="en-IN" sz="2200" dirty="0"/>
          </a:p>
        </p:txBody>
      </p:sp>
      <p:pic>
        <p:nvPicPr>
          <p:cNvPr id="5122" name="Picture 2"/>
          <p:cNvPicPr>
            <a:picLocks noChangeAspect="1" noChangeArrowheads="1"/>
          </p:cNvPicPr>
          <p:nvPr/>
        </p:nvPicPr>
        <p:blipFill>
          <a:blip r:embed="rId3"/>
          <a:srcRect/>
          <a:stretch>
            <a:fillRect/>
          </a:stretch>
        </p:blipFill>
        <p:spPr bwMode="auto">
          <a:xfrm>
            <a:off x="4357686" y="2000240"/>
            <a:ext cx="4621458" cy="3176593"/>
          </a:xfrm>
          <a:prstGeom prst="rect">
            <a:avLst/>
          </a:prstGeom>
          <a:noFill/>
          <a:ln w="9525">
            <a:noFill/>
            <a:miter lim="800000"/>
            <a:headEnd/>
            <a:tailEnd/>
          </a:ln>
          <a:effectLst/>
        </p:spPr>
      </p:pic>
      <p:pic>
        <p:nvPicPr>
          <p:cNvPr id="5123" name="Picture 3"/>
          <p:cNvPicPr>
            <a:picLocks noChangeAspect="1" noChangeArrowheads="1"/>
          </p:cNvPicPr>
          <p:nvPr/>
        </p:nvPicPr>
        <p:blipFill>
          <a:blip r:embed="rId4"/>
          <a:srcRect/>
          <a:stretch>
            <a:fillRect/>
          </a:stretch>
        </p:blipFill>
        <p:spPr bwMode="auto">
          <a:xfrm>
            <a:off x="285720" y="1928802"/>
            <a:ext cx="4143404" cy="3248025"/>
          </a:xfrm>
          <a:prstGeom prst="rect">
            <a:avLst/>
          </a:prstGeom>
          <a:noFill/>
          <a:ln w="9525">
            <a:noFill/>
            <a:miter lim="800000"/>
            <a:headEnd/>
            <a:tailEnd/>
          </a:ln>
          <a:effectLst/>
        </p:spPr>
      </p:pic>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4"/>
            <a:ext cx="8229600" cy="1000132"/>
          </a:xfrm>
        </p:spPr>
        <p:txBody>
          <a:bodyPr>
            <a:noAutofit/>
          </a:bodyPr>
          <a:lstStyle/>
          <a:p>
            <a:r>
              <a:rPr lang="en-IN" sz="3200" dirty="0"/>
              <a:t>Cloud OS for Virtualized Data </a:t>
            </a:r>
            <a:r>
              <a:rPr lang="en-IN" sz="3200" dirty="0" err="1"/>
              <a:t>Centers</a:t>
            </a:r>
            <a:endParaRPr lang="en-IN" sz="3200" dirty="0"/>
          </a:p>
        </p:txBody>
      </p:sp>
      <p:sp>
        <p:nvSpPr>
          <p:cNvPr id="3" name="Content Placeholder 2"/>
          <p:cNvSpPr>
            <a:spLocks noGrp="1"/>
          </p:cNvSpPr>
          <p:nvPr>
            <p:ph idx="1"/>
          </p:nvPr>
        </p:nvSpPr>
        <p:spPr>
          <a:xfrm>
            <a:off x="214282" y="928670"/>
            <a:ext cx="8686800" cy="5126055"/>
          </a:xfrm>
        </p:spPr>
        <p:txBody>
          <a:bodyPr>
            <a:noAutofit/>
          </a:bodyPr>
          <a:lstStyle/>
          <a:p>
            <a:pPr algn="just"/>
            <a:endParaRPr lang="en-IN" sz="2200" dirty="0"/>
          </a:p>
        </p:txBody>
      </p:sp>
      <p:pic>
        <p:nvPicPr>
          <p:cNvPr id="6146" name="Picture 2"/>
          <p:cNvPicPr>
            <a:picLocks noChangeAspect="1" noChangeArrowheads="1"/>
          </p:cNvPicPr>
          <p:nvPr/>
        </p:nvPicPr>
        <p:blipFill>
          <a:blip r:embed="rId3"/>
          <a:srcRect/>
          <a:stretch>
            <a:fillRect/>
          </a:stretch>
        </p:blipFill>
        <p:spPr bwMode="auto">
          <a:xfrm>
            <a:off x="358450" y="1285860"/>
            <a:ext cx="8571268" cy="4967286"/>
          </a:xfrm>
          <a:prstGeom prst="rect">
            <a:avLst/>
          </a:prstGeom>
          <a:noFill/>
          <a:ln w="9525">
            <a:noFill/>
            <a:miter lim="800000"/>
            <a:headEnd/>
            <a:tailEnd/>
          </a:ln>
          <a:effectLst/>
        </p:spPr>
      </p:pic>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4"/>
            <a:ext cx="8229600" cy="1000132"/>
          </a:xfrm>
        </p:spPr>
        <p:txBody>
          <a:bodyPr>
            <a:noAutofit/>
          </a:bodyPr>
          <a:lstStyle/>
          <a:p>
            <a:r>
              <a:rPr lang="en-IN" sz="3200" dirty="0"/>
              <a:t>Trust Management in Virtualized Data </a:t>
            </a:r>
            <a:r>
              <a:rPr lang="en-IN" sz="3200" dirty="0" err="1"/>
              <a:t>Centers</a:t>
            </a:r>
            <a:endParaRPr lang="en-IN" sz="3200" dirty="0"/>
          </a:p>
        </p:txBody>
      </p:sp>
      <p:sp>
        <p:nvSpPr>
          <p:cNvPr id="3" name="Content Placeholder 2"/>
          <p:cNvSpPr>
            <a:spLocks noGrp="1"/>
          </p:cNvSpPr>
          <p:nvPr>
            <p:ph idx="1"/>
          </p:nvPr>
        </p:nvSpPr>
        <p:spPr>
          <a:xfrm>
            <a:off x="214282" y="928670"/>
            <a:ext cx="8686800" cy="5126055"/>
          </a:xfrm>
        </p:spPr>
        <p:txBody>
          <a:bodyPr>
            <a:noAutofit/>
          </a:bodyPr>
          <a:lstStyle/>
          <a:p>
            <a:pPr algn="just"/>
            <a:r>
              <a:rPr lang="en-IN" sz="2400" dirty="0"/>
              <a:t>The VM-based IDS contains a policy engine and a policy module. The policy framework can monitor events in different guest VMs by operating system interface library and </a:t>
            </a:r>
            <a:r>
              <a:rPr lang="en-IN" sz="2400" dirty="0" err="1"/>
              <a:t>PTrace</a:t>
            </a:r>
            <a:r>
              <a:rPr lang="en-IN" sz="2400" dirty="0"/>
              <a:t> indicates trace to secure policy of monitored host. </a:t>
            </a:r>
          </a:p>
          <a:p>
            <a:pPr algn="just"/>
            <a:r>
              <a:rPr lang="en-IN" sz="2400" dirty="0"/>
              <a:t>It’s difficult to predict and prevent all intrusions without delay. Therefore, an analysis of the intrusion action is extremely important after an intrusion occurs.</a:t>
            </a:r>
          </a:p>
          <a:p>
            <a:pPr algn="just"/>
            <a:r>
              <a:rPr lang="en-IN" sz="2400" dirty="0"/>
              <a:t>Most computer systems use logs to analyze attack actions, but it is hard to ensure the credibility and integrity of a log. </a:t>
            </a:r>
          </a:p>
          <a:p>
            <a:pPr algn="just"/>
            <a:r>
              <a:rPr lang="en-IN" sz="2400" dirty="0"/>
              <a:t>The IDS log service is based on the operating system kernel.</a:t>
            </a:r>
          </a:p>
          <a:p>
            <a:pPr algn="just"/>
            <a:r>
              <a:rPr lang="en-IN" sz="2400" dirty="0"/>
              <a:t>Thus, when an operating system is invaded by attackers, the log service should be unaffected.</a:t>
            </a:r>
            <a:endParaRPr lang="en-IN" sz="2200" dirty="0"/>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4"/>
            <a:ext cx="8229600" cy="1000132"/>
          </a:xfrm>
        </p:spPr>
        <p:txBody>
          <a:bodyPr>
            <a:noAutofit/>
          </a:bodyPr>
          <a:lstStyle/>
          <a:p>
            <a:r>
              <a:rPr lang="en-IN" sz="3200" dirty="0"/>
              <a:t>Trust Management in Virtualized Data </a:t>
            </a:r>
            <a:r>
              <a:rPr lang="en-IN" sz="3200" dirty="0" err="1"/>
              <a:t>Centers</a:t>
            </a:r>
            <a:endParaRPr lang="en-IN" sz="3200" dirty="0"/>
          </a:p>
        </p:txBody>
      </p:sp>
      <p:sp>
        <p:nvSpPr>
          <p:cNvPr id="3" name="Content Placeholder 2"/>
          <p:cNvSpPr>
            <a:spLocks noGrp="1"/>
          </p:cNvSpPr>
          <p:nvPr>
            <p:ph idx="1"/>
          </p:nvPr>
        </p:nvSpPr>
        <p:spPr>
          <a:xfrm>
            <a:off x="214282" y="928670"/>
            <a:ext cx="8686800" cy="5126055"/>
          </a:xfrm>
        </p:spPr>
        <p:txBody>
          <a:bodyPr>
            <a:noAutofit/>
          </a:bodyPr>
          <a:lstStyle/>
          <a:p>
            <a:pPr algn="just"/>
            <a:endParaRPr lang="en-IN" sz="2200" dirty="0"/>
          </a:p>
        </p:txBody>
      </p:sp>
      <p:pic>
        <p:nvPicPr>
          <p:cNvPr id="7170" name="Picture 2"/>
          <p:cNvPicPr>
            <a:picLocks noChangeAspect="1" noChangeArrowheads="1"/>
          </p:cNvPicPr>
          <p:nvPr/>
        </p:nvPicPr>
        <p:blipFill>
          <a:blip r:embed="rId3"/>
          <a:srcRect/>
          <a:stretch>
            <a:fillRect/>
          </a:stretch>
        </p:blipFill>
        <p:spPr bwMode="auto">
          <a:xfrm>
            <a:off x="1467195" y="1643049"/>
            <a:ext cx="6248077" cy="3594027"/>
          </a:xfrm>
          <a:prstGeom prst="rect">
            <a:avLst/>
          </a:prstGeom>
          <a:noFill/>
          <a:ln w="9525">
            <a:noFill/>
            <a:miter lim="800000"/>
            <a:headEnd/>
            <a:tailEnd/>
          </a:ln>
          <a:effectLst/>
        </p:spPr>
      </p:pic>
      <p:sp>
        <p:nvSpPr>
          <p:cNvPr id="5" name="Rectangle 4"/>
          <p:cNvSpPr/>
          <p:nvPr/>
        </p:nvSpPr>
        <p:spPr>
          <a:xfrm>
            <a:off x="1000100" y="5488560"/>
            <a:ext cx="7286676" cy="369332"/>
          </a:xfrm>
          <a:prstGeom prst="rect">
            <a:avLst/>
          </a:prstGeom>
        </p:spPr>
        <p:txBody>
          <a:bodyPr wrap="square">
            <a:spAutoFit/>
          </a:bodyPr>
          <a:lstStyle/>
          <a:p>
            <a:r>
              <a:rPr lang="en-IN" dirty="0"/>
              <a:t>The architecture of livewire for intrusion detection using a dedicated VM.</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42900"/>
            <a:ext cx="8229600" cy="1143000"/>
          </a:xfrm>
        </p:spPr>
        <p:txBody>
          <a:bodyPr>
            <a:normAutofit/>
          </a:bodyPr>
          <a:lstStyle/>
          <a:p>
            <a:r>
              <a:rPr lang="en-IN" sz="3200" dirty="0"/>
              <a:t>VMM Design Requirements and Providers</a:t>
            </a:r>
          </a:p>
        </p:txBody>
      </p:sp>
      <p:sp>
        <p:nvSpPr>
          <p:cNvPr id="3" name="Content Placeholder 2"/>
          <p:cNvSpPr>
            <a:spLocks noGrp="1"/>
          </p:cNvSpPr>
          <p:nvPr>
            <p:ph idx="1"/>
          </p:nvPr>
        </p:nvSpPr>
        <p:spPr>
          <a:xfrm>
            <a:off x="214282" y="642918"/>
            <a:ext cx="8715436" cy="6215082"/>
          </a:xfrm>
        </p:spPr>
        <p:txBody>
          <a:bodyPr>
            <a:noAutofit/>
          </a:bodyPr>
          <a:lstStyle/>
          <a:p>
            <a:pPr algn="just"/>
            <a:r>
              <a:rPr lang="en-IN" sz="2000" b="1" dirty="0"/>
              <a:t>For Efficiency of a VMM, </a:t>
            </a:r>
            <a:r>
              <a:rPr lang="en-IN" sz="2000" dirty="0"/>
              <a:t>a subset of the virtual processor’s instructions needs to be executed directly by the real processor, with no software intervention by the VMM. </a:t>
            </a:r>
          </a:p>
          <a:p>
            <a:pPr algn="just"/>
            <a:r>
              <a:rPr lang="en-IN" sz="2000" dirty="0"/>
              <a:t>Four hypervisors and VMMs that are in use today.</a:t>
            </a:r>
          </a:p>
          <a:p>
            <a:pPr algn="just"/>
            <a:endParaRPr lang="en-US" sz="2000" dirty="0"/>
          </a:p>
          <a:p>
            <a:pPr algn="just"/>
            <a:endParaRPr lang="en-US" sz="2000" dirty="0"/>
          </a:p>
          <a:p>
            <a:pPr algn="just"/>
            <a:endParaRPr lang="en-US" sz="2000" dirty="0"/>
          </a:p>
          <a:p>
            <a:pPr algn="just"/>
            <a:endParaRPr lang="en-US" sz="2000" dirty="0"/>
          </a:p>
          <a:p>
            <a:pPr algn="just"/>
            <a:endParaRPr lang="en-US" sz="2000" dirty="0"/>
          </a:p>
          <a:p>
            <a:pPr algn="just"/>
            <a:endParaRPr lang="en-US" sz="2000" dirty="0"/>
          </a:p>
          <a:p>
            <a:pPr algn="just"/>
            <a:endParaRPr lang="en-US" sz="2000" dirty="0"/>
          </a:p>
          <a:p>
            <a:pPr algn="just"/>
            <a:endParaRPr lang="en-US" sz="2000" dirty="0"/>
          </a:p>
          <a:p>
            <a:pPr algn="just"/>
            <a:r>
              <a:rPr lang="en-IN" sz="2000" dirty="0"/>
              <a:t>VMM includes the following aspects: </a:t>
            </a:r>
          </a:p>
          <a:p>
            <a:pPr algn="just"/>
            <a:r>
              <a:rPr lang="en-IN" sz="2000" dirty="0"/>
              <a:t>(1) The VMM is responsible for allocating hardware resources for programs; </a:t>
            </a:r>
          </a:p>
          <a:p>
            <a:pPr algn="just"/>
            <a:r>
              <a:rPr lang="en-IN" sz="2000" dirty="0"/>
              <a:t>(2) A program can not access any resource not explicitly allocated to it; and </a:t>
            </a:r>
          </a:p>
          <a:p>
            <a:pPr algn="just"/>
            <a:r>
              <a:rPr lang="en-IN" sz="2000" dirty="0"/>
              <a:t>(3) it is possible for a VMM to regain control of resources already allocated. </a:t>
            </a:r>
          </a:p>
        </p:txBody>
      </p:sp>
      <p:pic>
        <p:nvPicPr>
          <p:cNvPr id="1027" name="Picture 3"/>
          <p:cNvPicPr>
            <a:picLocks noChangeAspect="1" noChangeArrowheads="1"/>
          </p:cNvPicPr>
          <p:nvPr/>
        </p:nvPicPr>
        <p:blipFill>
          <a:blip r:embed="rId2"/>
          <a:srcRect/>
          <a:stretch>
            <a:fillRect/>
          </a:stretch>
        </p:blipFill>
        <p:spPr bwMode="auto">
          <a:xfrm>
            <a:off x="1285852" y="2000240"/>
            <a:ext cx="6276974" cy="2784592"/>
          </a:xfrm>
          <a:prstGeom prst="rect">
            <a:avLst/>
          </a:prstGeom>
          <a:noFill/>
          <a:ln w="9525">
            <a:noFill/>
            <a:miter lim="800000"/>
            <a:headEnd/>
            <a:tailEnd/>
          </a:ln>
          <a:effectLst/>
        </p:spPr>
      </p:pic>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dirty="0"/>
          </a:p>
        </p:txBody>
      </p:sp>
      <p:sp>
        <p:nvSpPr>
          <p:cNvPr id="3" name="Content Placeholder 2"/>
          <p:cNvSpPr>
            <a:spLocks noGrp="1"/>
          </p:cNvSpPr>
          <p:nvPr>
            <p:ph idx="1"/>
          </p:nvPr>
        </p:nvSpPr>
        <p:spPr/>
        <p:txBody>
          <a:bodyPr/>
          <a:lstStyle/>
          <a:p>
            <a:pPr algn="just"/>
            <a:r>
              <a:rPr lang="en-IN" b="1" dirty="0"/>
              <a:t>Common Standards:</a:t>
            </a:r>
            <a:r>
              <a:rPr lang="en-IN" dirty="0"/>
              <a:t> The Open Cloud Consortium, Open Virtualization Format, Standards for Application Developers: Browsers (Ajax), Data (XML, JSON), Solution Stacks (LAMP and LAPP),Syndication (Atom, Atom Publishing Protocol, and RSS), Standards for Security.</a:t>
            </a: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4"/>
            <a:ext cx="8229600" cy="1143000"/>
          </a:xfrm>
        </p:spPr>
        <p:txBody>
          <a:bodyPr>
            <a:normAutofit/>
          </a:bodyPr>
          <a:lstStyle/>
          <a:p>
            <a:r>
              <a:rPr lang="en-IN" sz="3200" dirty="0"/>
              <a:t>Open Virtualization Format</a:t>
            </a:r>
          </a:p>
        </p:txBody>
      </p:sp>
      <p:sp>
        <p:nvSpPr>
          <p:cNvPr id="3" name="Content Placeholder 2"/>
          <p:cNvSpPr>
            <a:spLocks noGrp="1"/>
          </p:cNvSpPr>
          <p:nvPr>
            <p:ph idx="1"/>
          </p:nvPr>
        </p:nvSpPr>
        <p:spPr>
          <a:xfrm>
            <a:off x="142844" y="928670"/>
            <a:ext cx="8572560" cy="4911741"/>
          </a:xfrm>
        </p:spPr>
        <p:txBody>
          <a:bodyPr>
            <a:noAutofit/>
          </a:bodyPr>
          <a:lstStyle/>
          <a:p>
            <a:pPr algn="just"/>
            <a:r>
              <a:rPr lang="en-IN" sz="2000" dirty="0"/>
              <a:t>The Open Virtualization Format (OVF) is a new standard that has emerged within the Virtualization Management Initiative (VMAN). </a:t>
            </a:r>
          </a:p>
          <a:p>
            <a:pPr algn="just"/>
            <a:r>
              <a:rPr lang="en-IN" sz="2000" dirty="0"/>
              <a:t>The OVF simplifies interoperability, security, and virtual machine life-cycle management by describing an open, secure, portable, efficient, and extensible </a:t>
            </a:r>
            <a:r>
              <a:rPr lang="en-IN" sz="2000" b="1" dirty="0"/>
              <a:t>format for the packaging and distribution of one or more virtual appliances. </a:t>
            </a:r>
          </a:p>
          <a:p>
            <a:pPr algn="just"/>
            <a:r>
              <a:rPr lang="en-IN" sz="2000" b="1" dirty="0"/>
              <a:t>The OVF specifies procedures and technologies to permit integrity checking of the virtual machines (VM)</a:t>
            </a:r>
            <a:r>
              <a:rPr lang="en-IN" sz="2000" dirty="0"/>
              <a:t> to ensure that they have not been modified since the package was produced. This enhances security of the format and will help to alleviate security concerns of users who adopt virtual appliances produced by third parties. </a:t>
            </a:r>
          </a:p>
          <a:p>
            <a:pPr algn="just"/>
            <a:r>
              <a:rPr lang="en-IN" sz="2000" b="1" dirty="0"/>
              <a:t>The OVF also provides mechanisms that support license checking for the enclosed</a:t>
            </a:r>
            <a:r>
              <a:rPr lang="en-IN" sz="2000" dirty="0"/>
              <a:t> VMs, addressing a key concern of both independent software vendors and customers. </a:t>
            </a:r>
          </a:p>
          <a:p>
            <a:pPr algn="just"/>
            <a:r>
              <a:rPr lang="en-IN" sz="2000" dirty="0"/>
              <a:t>The OVF </a:t>
            </a:r>
            <a:r>
              <a:rPr lang="en-IN" sz="2000" b="1" dirty="0"/>
              <a:t>allows an installed VM to acquire information about its host virtualization platform and runtime environment</a:t>
            </a:r>
            <a:r>
              <a:rPr lang="en-IN" sz="2000" dirty="0"/>
              <a:t>, which allows the VM to localize the applications it contains and optimize its performance for the particular virtualization environment.</a:t>
            </a:r>
          </a:p>
          <a:p>
            <a:pPr algn="just"/>
            <a:endParaRPr lang="en-IN" sz="2000" dirty="0"/>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4"/>
            <a:ext cx="8229600" cy="1143000"/>
          </a:xfrm>
        </p:spPr>
        <p:txBody>
          <a:bodyPr>
            <a:normAutofit/>
          </a:bodyPr>
          <a:lstStyle/>
          <a:p>
            <a:r>
              <a:rPr lang="en-IN" sz="3200" dirty="0"/>
              <a:t>Open Virtualization Format</a:t>
            </a:r>
          </a:p>
        </p:txBody>
      </p:sp>
      <p:sp>
        <p:nvSpPr>
          <p:cNvPr id="3" name="Content Placeholder 2"/>
          <p:cNvSpPr>
            <a:spLocks noGrp="1"/>
          </p:cNvSpPr>
          <p:nvPr>
            <p:ph idx="1"/>
          </p:nvPr>
        </p:nvSpPr>
        <p:spPr>
          <a:xfrm>
            <a:off x="142844" y="928670"/>
            <a:ext cx="8572560" cy="4911741"/>
          </a:xfrm>
        </p:spPr>
        <p:txBody>
          <a:bodyPr>
            <a:noAutofit/>
          </a:bodyPr>
          <a:lstStyle/>
          <a:p>
            <a:pPr algn="just"/>
            <a:r>
              <a:rPr lang="en-IN" sz="2400" dirty="0"/>
              <a:t>One key feature of the OVF is virtual machine packaging portability. Since OVF is, by design, virtualization platform-neutral, it provides the benefit of enabling platform-specific enhancements to be captured. </a:t>
            </a:r>
          </a:p>
          <a:p>
            <a:pPr algn="just"/>
            <a:r>
              <a:rPr lang="en-IN" sz="2400" dirty="0"/>
              <a:t>It also </a:t>
            </a:r>
            <a:r>
              <a:rPr lang="en-IN" sz="2400" b="1" dirty="0"/>
              <a:t>supports many open virtual hard disk formats</a:t>
            </a:r>
            <a:r>
              <a:rPr lang="en-IN" sz="2400" dirty="0"/>
              <a:t>. Virtual machine properties are captured concisely using OVF metadata. OVF is optimized for secure distribution. It supports content verification and integrity checking based on industry-standard public key infrastructure and provides a basic scheme for management of software licensing.</a:t>
            </a:r>
            <a:endParaRPr lang="en-IN" sz="2200" dirty="0"/>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4"/>
            <a:ext cx="8229600" cy="1143000"/>
          </a:xfrm>
        </p:spPr>
        <p:txBody>
          <a:bodyPr>
            <a:normAutofit/>
          </a:bodyPr>
          <a:lstStyle/>
          <a:p>
            <a:r>
              <a:rPr lang="en-IN" sz="3200" dirty="0"/>
              <a:t>Open Virtualization Format</a:t>
            </a:r>
          </a:p>
        </p:txBody>
      </p:sp>
      <p:sp>
        <p:nvSpPr>
          <p:cNvPr id="3" name="Content Placeholder 2"/>
          <p:cNvSpPr>
            <a:spLocks noGrp="1"/>
          </p:cNvSpPr>
          <p:nvPr>
            <p:ph idx="1"/>
          </p:nvPr>
        </p:nvSpPr>
        <p:spPr>
          <a:xfrm>
            <a:off x="142844" y="928670"/>
            <a:ext cx="8572560" cy="4911741"/>
          </a:xfrm>
        </p:spPr>
        <p:txBody>
          <a:bodyPr>
            <a:noAutofit/>
          </a:bodyPr>
          <a:lstStyle/>
          <a:p>
            <a:pPr algn="just">
              <a:buNone/>
            </a:pPr>
            <a:endParaRPr lang="en-IN" sz="2200" dirty="0"/>
          </a:p>
        </p:txBody>
      </p:sp>
      <p:pic>
        <p:nvPicPr>
          <p:cNvPr id="1027" name="Picture 3"/>
          <p:cNvPicPr>
            <a:picLocks noChangeAspect="1" noChangeArrowheads="1"/>
          </p:cNvPicPr>
          <p:nvPr/>
        </p:nvPicPr>
        <p:blipFill>
          <a:blip r:embed="rId2"/>
          <a:srcRect/>
          <a:stretch>
            <a:fillRect/>
          </a:stretch>
        </p:blipFill>
        <p:spPr bwMode="auto">
          <a:xfrm>
            <a:off x="642910" y="1643050"/>
            <a:ext cx="7439262" cy="4024330"/>
          </a:xfrm>
          <a:prstGeom prst="rect">
            <a:avLst/>
          </a:prstGeom>
          <a:noFill/>
          <a:ln w="9525">
            <a:noFill/>
            <a:miter lim="800000"/>
            <a:headEnd/>
            <a:tailEnd/>
          </a:ln>
          <a:effectLst/>
        </p:spPr>
      </p:pic>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4"/>
            <a:ext cx="8229600" cy="1143000"/>
          </a:xfrm>
        </p:spPr>
        <p:txBody>
          <a:bodyPr>
            <a:normAutofit/>
          </a:bodyPr>
          <a:lstStyle/>
          <a:p>
            <a:r>
              <a:rPr lang="en-IN" sz="3200" dirty="0"/>
              <a:t>Open Virtualization Format</a:t>
            </a:r>
          </a:p>
        </p:txBody>
      </p:sp>
      <p:sp>
        <p:nvSpPr>
          <p:cNvPr id="3" name="Content Placeholder 2"/>
          <p:cNvSpPr>
            <a:spLocks noGrp="1"/>
          </p:cNvSpPr>
          <p:nvPr>
            <p:ph idx="1"/>
          </p:nvPr>
        </p:nvSpPr>
        <p:spPr>
          <a:xfrm>
            <a:off x="142844" y="928670"/>
            <a:ext cx="8572560" cy="4911741"/>
          </a:xfrm>
        </p:spPr>
        <p:txBody>
          <a:bodyPr>
            <a:noAutofit/>
          </a:bodyPr>
          <a:lstStyle/>
          <a:p>
            <a:pPr algn="just">
              <a:buNone/>
            </a:pPr>
            <a:endParaRPr lang="en-IN" sz="2200" dirty="0"/>
          </a:p>
        </p:txBody>
      </p:sp>
      <p:pic>
        <p:nvPicPr>
          <p:cNvPr id="2050" name="Picture 2"/>
          <p:cNvPicPr>
            <a:picLocks noChangeAspect="1" noChangeArrowheads="1"/>
          </p:cNvPicPr>
          <p:nvPr/>
        </p:nvPicPr>
        <p:blipFill>
          <a:blip r:embed="rId2"/>
          <a:srcRect/>
          <a:stretch>
            <a:fillRect/>
          </a:stretch>
        </p:blipFill>
        <p:spPr bwMode="auto">
          <a:xfrm>
            <a:off x="357158" y="1071546"/>
            <a:ext cx="8062947" cy="5009137"/>
          </a:xfrm>
          <a:prstGeom prst="rect">
            <a:avLst/>
          </a:prstGeom>
          <a:noFill/>
          <a:ln w="9525">
            <a:noFill/>
            <a:miter lim="800000"/>
            <a:headEnd/>
            <a:tailEnd/>
          </a:ln>
          <a:effectLst/>
        </p:spPr>
      </p:pic>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4"/>
            <a:ext cx="8229600" cy="1143000"/>
          </a:xfrm>
        </p:spPr>
        <p:txBody>
          <a:bodyPr>
            <a:normAutofit/>
          </a:bodyPr>
          <a:lstStyle/>
          <a:p>
            <a:r>
              <a:rPr lang="en-IN" sz="3200" dirty="0"/>
              <a:t>Open Virtualization Format</a:t>
            </a:r>
          </a:p>
        </p:txBody>
      </p:sp>
      <p:sp>
        <p:nvSpPr>
          <p:cNvPr id="3" name="Content Placeholder 2"/>
          <p:cNvSpPr>
            <a:spLocks noGrp="1"/>
          </p:cNvSpPr>
          <p:nvPr>
            <p:ph idx="1"/>
          </p:nvPr>
        </p:nvSpPr>
        <p:spPr>
          <a:xfrm>
            <a:off x="142844" y="928670"/>
            <a:ext cx="8572560" cy="4911741"/>
          </a:xfrm>
        </p:spPr>
        <p:txBody>
          <a:bodyPr>
            <a:noAutofit/>
          </a:bodyPr>
          <a:lstStyle/>
          <a:p>
            <a:pPr algn="just">
              <a:buNone/>
            </a:pPr>
            <a:endParaRPr lang="en-IN" sz="2200" dirty="0"/>
          </a:p>
        </p:txBody>
      </p:sp>
      <p:pic>
        <p:nvPicPr>
          <p:cNvPr id="3074" name="Picture 2"/>
          <p:cNvPicPr>
            <a:picLocks noChangeAspect="1" noChangeArrowheads="1"/>
          </p:cNvPicPr>
          <p:nvPr/>
        </p:nvPicPr>
        <p:blipFill>
          <a:blip r:embed="rId2"/>
          <a:srcRect/>
          <a:stretch>
            <a:fillRect/>
          </a:stretch>
        </p:blipFill>
        <p:spPr bwMode="auto">
          <a:xfrm>
            <a:off x="500034" y="857232"/>
            <a:ext cx="7786742" cy="5365998"/>
          </a:xfrm>
          <a:prstGeom prst="rect">
            <a:avLst/>
          </a:prstGeom>
          <a:noFill/>
          <a:ln w="9525">
            <a:noFill/>
            <a:miter lim="800000"/>
            <a:headEnd/>
            <a:tailEnd/>
          </a:ln>
          <a:effectLst/>
        </p:spPr>
      </p:pic>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4"/>
            <a:ext cx="8229600" cy="1143000"/>
          </a:xfrm>
        </p:spPr>
        <p:txBody>
          <a:bodyPr>
            <a:normAutofit/>
          </a:bodyPr>
          <a:lstStyle/>
          <a:p>
            <a:r>
              <a:rPr lang="en-IN" sz="3200" dirty="0"/>
              <a:t>Open Virtualization Format</a:t>
            </a:r>
          </a:p>
        </p:txBody>
      </p:sp>
      <p:sp>
        <p:nvSpPr>
          <p:cNvPr id="3" name="Content Placeholder 2"/>
          <p:cNvSpPr>
            <a:spLocks noGrp="1"/>
          </p:cNvSpPr>
          <p:nvPr>
            <p:ph idx="1"/>
          </p:nvPr>
        </p:nvSpPr>
        <p:spPr>
          <a:xfrm>
            <a:off x="142844" y="928670"/>
            <a:ext cx="8572560" cy="4911741"/>
          </a:xfrm>
        </p:spPr>
        <p:txBody>
          <a:bodyPr>
            <a:noAutofit/>
          </a:bodyPr>
          <a:lstStyle/>
          <a:p>
            <a:pPr algn="just">
              <a:buNone/>
            </a:pPr>
            <a:endParaRPr lang="en-IN" sz="2200" dirty="0"/>
          </a:p>
        </p:txBody>
      </p:sp>
      <p:pic>
        <p:nvPicPr>
          <p:cNvPr id="4099" name="Picture 3"/>
          <p:cNvPicPr>
            <a:picLocks noChangeAspect="1" noChangeArrowheads="1"/>
          </p:cNvPicPr>
          <p:nvPr/>
        </p:nvPicPr>
        <p:blipFill>
          <a:blip r:embed="rId2"/>
          <a:srcRect/>
          <a:stretch>
            <a:fillRect/>
          </a:stretch>
        </p:blipFill>
        <p:spPr bwMode="auto">
          <a:xfrm>
            <a:off x="296912" y="1071546"/>
            <a:ext cx="8562064" cy="4681557"/>
          </a:xfrm>
          <a:prstGeom prst="rect">
            <a:avLst/>
          </a:prstGeom>
          <a:noFill/>
          <a:ln w="9525">
            <a:noFill/>
            <a:miter lim="800000"/>
            <a:headEnd/>
            <a:tailEnd/>
          </a:ln>
          <a:effectLst/>
        </p:spPr>
      </p:pic>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4"/>
            <a:ext cx="8229600" cy="1143000"/>
          </a:xfrm>
        </p:spPr>
        <p:txBody>
          <a:bodyPr>
            <a:normAutofit/>
          </a:bodyPr>
          <a:lstStyle/>
          <a:p>
            <a:r>
              <a:rPr lang="en-IN" sz="3200" dirty="0"/>
              <a:t>Open Virtualization Format</a:t>
            </a:r>
          </a:p>
        </p:txBody>
      </p:sp>
      <p:sp>
        <p:nvSpPr>
          <p:cNvPr id="3" name="Content Placeholder 2"/>
          <p:cNvSpPr>
            <a:spLocks noGrp="1"/>
          </p:cNvSpPr>
          <p:nvPr>
            <p:ph idx="1"/>
          </p:nvPr>
        </p:nvSpPr>
        <p:spPr>
          <a:xfrm>
            <a:off x="142844" y="928670"/>
            <a:ext cx="8572560" cy="4911741"/>
          </a:xfrm>
        </p:spPr>
        <p:txBody>
          <a:bodyPr>
            <a:noAutofit/>
          </a:bodyPr>
          <a:lstStyle/>
          <a:p>
            <a:pPr algn="just">
              <a:buNone/>
            </a:pPr>
            <a:endParaRPr lang="en-IN" sz="2200" dirty="0"/>
          </a:p>
        </p:txBody>
      </p:sp>
      <p:pic>
        <p:nvPicPr>
          <p:cNvPr id="5122" name="Picture 2"/>
          <p:cNvPicPr>
            <a:picLocks noChangeAspect="1" noChangeArrowheads="1"/>
          </p:cNvPicPr>
          <p:nvPr/>
        </p:nvPicPr>
        <p:blipFill>
          <a:blip r:embed="rId2"/>
          <a:srcRect/>
          <a:stretch>
            <a:fillRect/>
          </a:stretch>
        </p:blipFill>
        <p:spPr bwMode="auto">
          <a:xfrm>
            <a:off x="428596" y="928670"/>
            <a:ext cx="8072494" cy="5485366"/>
          </a:xfrm>
          <a:prstGeom prst="rect">
            <a:avLst/>
          </a:prstGeom>
          <a:noFill/>
          <a:ln w="9525">
            <a:noFill/>
            <a:miter lim="800000"/>
            <a:headEnd/>
            <a:tailEnd/>
          </a:ln>
          <a:effectLst/>
        </p:spPr>
      </p:pic>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4"/>
            <a:ext cx="8229600" cy="1143000"/>
          </a:xfrm>
        </p:spPr>
        <p:txBody>
          <a:bodyPr>
            <a:normAutofit/>
          </a:bodyPr>
          <a:lstStyle/>
          <a:p>
            <a:r>
              <a:rPr lang="en-IN" sz="3200" dirty="0"/>
              <a:t>Open Virtualization Format</a:t>
            </a:r>
          </a:p>
        </p:txBody>
      </p:sp>
      <p:sp>
        <p:nvSpPr>
          <p:cNvPr id="3" name="Content Placeholder 2"/>
          <p:cNvSpPr>
            <a:spLocks noGrp="1"/>
          </p:cNvSpPr>
          <p:nvPr>
            <p:ph idx="1"/>
          </p:nvPr>
        </p:nvSpPr>
        <p:spPr>
          <a:xfrm>
            <a:off x="142844" y="928670"/>
            <a:ext cx="8572560" cy="4911741"/>
          </a:xfrm>
        </p:spPr>
        <p:txBody>
          <a:bodyPr>
            <a:noAutofit/>
          </a:bodyPr>
          <a:lstStyle/>
          <a:p>
            <a:pPr algn="just">
              <a:buNone/>
            </a:pPr>
            <a:endParaRPr lang="en-IN" sz="2200" dirty="0"/>
          </a:p>
        </p:txBody>
      </p:sp>
      <p:pic>
        <p:nvPicPr>
          <p:cNvPr id="6146" name="Picture 2"/>
          <p:cNvPicPr>
            <a:picLocks noChangeAspect="1" noChangeArrowheads="1"/>
          </p:cNvPicPr>
          <p:nvPr/>
        </p:nvPicPr>
        <p:blipFill>
          <a:blip r:embed="rId2"/>
          <a:srcRect/>
          <a:stretch>
            <a:fillRect/>
          </a:stretch>
        </p:blipFill>
        <p:spPr bwMode="auto">
          <a:xfrm>
            <a:off x="571472" y="928670"/>
            <a:ext cx="7929617" cy="5520210"/>
          </a:xfrm>
          <a:prstGeom prst="rect">
            <a:avLst/>
          </a:prstGeom>
          <a:noFill/>
          <a:ln w="9525">
            <a:noFill/>
            <a:miter lim="800000"/>
            <a:headEnd/>
            <a:tailEnd/>
          </a:ln>
          <a:effectLst/>
        </p:spPr>
      </p:pic>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4"/>
            <a:ext cx="8229600" cy="1143000"/>
          </a:xfrm>
        </p:spPr>
        <p:txBody>
          <a:bodyPr>
            <a:normAutofit/>
          </a:bodyPr>
          <a:lstStyle/>
          <a:p>
            <a:r>
              <a:rPr lang="en-IN" sz="3200" dirty="0"/>
              <a:t>Open Virtualization Format</a:t>
            </a:r>
          </a:p>
        </p:txBody>
      </p:sp>
      <p:sp>
        <p:nvSpPr>
          <p:cNvPr id="3" name="Content Placeholder 2"/>
          <p:cNvSpPr>
            <a:spLocks noGrp="1"/>
          </p:cNvSpPr>
          <p:nvPr>
            <p:ph idx="1"/>
          </p:nvPr>
        </p:nvSpPr>
        <p:spPr>
          <a:xfrm>
            <a:off x="142844" y="928670"/>
            <a:ext cx="8572560" cy="4911741"/>
          </a:xfrm>
        </p:spPr>
        <p:txBody>
          <a:bodyPr>
            <a:noAutofit/>
          </a:bodyPr>
          <a:lstStyle/>
          <a:p>
            <a:pPr algn="just">
              <a:buNone/>
            </a:pPr>
            <a:endParaRPr lang="en-IN" sz="2200" dirty="0"/>
          </a:p>
        </p:txBody>
      </p:sp>
      <p:pic>
        <p:nvPicPr>
          <p:cNvPr id="7170" name="Picture 2"/>
          <p:cNvPicPr>
            <a:picLocks noChangeAspect="1" noChangeArrowheads="1"/>
          </p:cNvPicPr>
          <p:nvPr/>
        </p:nvPicPr>
        <p:blipFill>
          <a:blip r:embed="rId2"/>
          <a:srcRect/>
          <a:stretch>
            <a:fillRect/>
          </a:stretch>
        </p:blipFill>
        <p:spPr bwMode="auto">
          <a:xfrm>
            <a:off x="319608" y="928670"/>
            <a:ext cx="8324358" cy="5323294"/>
          </a:xfrm>
          <a:prstGeom prst="rect">
            <a:avLst/>
          </a:prstGeom>
          <a:noFill/>
          <a:ln w="9525">
            <a:noFill/>
            <a:miter lim="800000"/>
            <a:headEnd/>
            <a:tailEnd/>
          </a:ln>
          <a:effec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25470"/>
          </a:xfrm>
        </p:spPr>
        <p:txBody>
          <a:bodyPr>
            <a:normAutofit/>
          </a:bodyPr>
          <a:lstStyle/>
          <a:p>
            <a:r>
              <a:rPr lang="en-US" sz="3200" dirty="0"/>
              <a:t>Hardware Virtualization</a:t>
            </a:r>
            <a:endParaRPr lang="en-IN" sz="3200" dirty="0"/>
          </a:p>
        </p:txBody>
      </p:sp>
      <p:sp>
        <p:nvSpPr>
          <p:cNvPr id="3" name="Content Placeholder 2"/>
          <p:cNvSpPr>
            <a:spLocks noGrp="1"/>
          </p:cNvSpPr>
          <p:nvPr>
            <p:ph idx="1"/>
          </p:nvPr>
        </p:nvSpPr>
        <p:spPr>
          <a:xfrm>
            <a:off x="285720" y="928670"/>
            <a:ext cx="8401080" cy="5054617"/>
          </a:xfrm>
        </p:spPr>
        <p:txBody>
          <a:bodyPr>
            <a:noAutofit/>
          </a:bodyPr>
          <a:lstStyle/>
          <a:p>
            <a:pPr algn="just"/>
            <a:r>
              <a:rPr lang="en-IN" sz="2200" dirty="0"/>
              <a:t>The term hardware virtualization is used when VMM or virtual machine software or any hypervisor gets directly installed on the hardware system. Also termed as Server Virtualization when done for server platform.</a:t>
            </a:r>
          </a:p>
          <a:p>
            <a:pPr algn="just"/>
            <a:r>
              <a:rPr lang="en-IN" sz="2200" dirty="0"/>
              <a:t>It involves </a:t>
            </a:r>
            <a:r>
              <a:rPr lang="en-IN" sz="2200" b="1" dirty="0"/>
              <a:t>embedding virtual machine software into the server's hardware components</a:t>
            </a:r>
            <a:r>
              <a:rPr lang="en-IN" sz="2200" dirty="0"/>
              <a:t>. That software is called the </a:t>
            </a:r>
            <a:r>
              <a:rPr lang="en-IN" sz="2200" b="1" dirty="0"/>
              <a:t>hypervisor</a:t>
            </a:r>
            <a:r>
              <a:rPr lang="en-IN" sz="2200" dirty="0"/>
              <a:t>. </a:t>
            </a:r>
          </a:p>
          <a:p>
            <a:pPr algn="just"/>
            <a:r>
              <a:rPr lang="en-IN" sz="2200" dirty="0"/>
              <a:t>The hypervisor manages the shared physical hardware resources between the guest OS &amp; the host OS. </a:t>
            </a:r>
          </a:p>
          <a:p>
            <a:pPr algn="just"/>
            <a:r>
              <a:rPr lang="en-IN" sz="2200" dirty="0"/>
              <a:t>Hardware virtualization is achieved by abstracting the physical hardware part using </a:t>
            </a:r>
            <a:r>
              <a:rPr lang="en-IN" sz="2200" b="1" dirty="0"/>
              <a:t>Virtual Machine Monitor (VMM) or hypervisor</a:t>
            </a:r>
            <a:r>
              <a:rPr lang="en-IN" sz="2200" dirty="0"/>
              <a:t>. </a:t>
            </a:r>
          </a:p>
          <a:p>
            <a:pPr algn="just"/>
            <a:r>
              <a:rPr lang="en-IN" sz="2200" dirty="0"/>
              <a:t>Hypervisors </a:t>
            </a:r>
            <a:r>
              <a:rPr lang="en-IN" sz="2200" b="1" dirty="0"/>
              <a:t>rely on command set extensions</a:t>
            </a:r>
            <a:r>
              <a:rPr lang="en-IN" sz="2200" dirty="0"/>
              <a:t> </a:t>
            </a:r>
            <a:r>
              <a:rPr lang="en-IN" sz="2200" b="1" dirty="0"/>
              <a:t>in the processors </a:t>
            </a:r>
            <a:r>
              <a:rPr lang="en-IN" sz="2200" dirty="0"/>
              <a:t>to accelerate common virtualization activities for boosting the performance. </a:t>
            </a:r>
          </a:p>
          <a:p>
            <a:pPr algn="just"/>
            <a:r>
              <a:rPr lang="en-IN" sz="2200" dirty="0"/>
              <a:t>The primary </a:t>
            </a:r>
            <a:r>
              <a:rPr lang="en-IN" sz="2200" b="1" dirty="0"/>
              <a:t>task of the hypervisor </a:t>
            </a:r>
            <a:r>
              <a:rPr lang="en-IN" sz="2200" dirty="0"/>
              <a:t>is to </a:t>
            </a:r>
            <a:r>
              <a:rPr lang="en-IN" sz="2200" b="1" dirty="0"/>
              <a:t>process monitoring, memory &amp; hardware controlling.</a:t>
            </a:r>
            <a:r>
              <a:rPr lang="en-IN" sz="2200" dirty="0"/>
              <a:t> Different operating systems can be installed, and various applications can run on it. </a:t>
            </a: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4"/>
            <a:ext cx="8229600" cy="1143000"/>
          </a:xfrm>
        </p:spPr>
        <p:txBody>
          <a:bodyPr>
            <a:normAutofit/>
          </a:bodyPr>
          <a:lstStyle/>
          <a:p>
            <a:pPr lvl="0">
              <a:defRPr/>
            </a:pPr>
            <a:r>
              <a:rPr lang="en-US" sz="3200" b="1" dirty="0"/>
              <a:t>Standards for Application Developers</a:t>
            </a:r>
          </a:p>
        </p:txBody>
      </p:sp>
      <p:sp>
        <p:nvSpPr>
          <p:cNvPr id="3" name="Content Placeholder 2"/>
          <p:cNvSpPr>
            <a:spLocks noGrp="1"/>
          </p:cNvSpPr>
          <p:nvPr>
            <p:ph idx="1"/>
          </p:nvPr>
        </p:nvSpPr>
        <p:spPr>
          <a:xfrm>
            <a:off x="142844" y="928670"/>
            <a:ext cx="8572560" cy="4911741"/>
          </a:xfrm>
        </p:spPr>
        <p:txBody>
          <a:bodyPr>
            <a:noAutofit/>
          </a:bodyPr>
          <a:lstStyle/>
          <a:p>
            <a:pPr algn="just"/>
            <a:r>
              <a:rPr lang="en-IN" sz="2000" dirty="0"/>
              <a:t>Browser (Ajax):</a:t>
            </a:r>
          </a:p>
          <a:p>
            <a:pPr algn="just"/>
            <a:r>
              <a:rPr lang="en-IN" sz="2000" dirty="0"/>
              <a:t>Asynchronous JavaScript and XML can be defined as a set of users in building websites and web applications. </a:t>
            </a:r>
          </a:p>
          <a:p>
            <a:pPr algn="just"/>
            <a:r>
              <a:rPr lang="en-IN" sz="2000" dirty="0"/>
              <a:t>The main work of Ajax is to update the content asynchronously means in user’s web page whole content need not be reloaded and only the required field is reloaded. </a:t>
            </a:r>
          </a:p>
          <a:p>
            <a:pPr algn="just"/>
            <a:r>
              <a:rPr lang="en-IN" sz="2000" dirty="0"/>
              <a:t>XML is a </a:t>
            </a:r>
            <a:r>
              <a:rPr lang="en-IN" sz="2000" dirty="0" err="1"/>
              <a:t>markup</a:t>
            </a:r>
            <a:r>
              <a:rPr lang="en-IN" sz="2000" dirty="0"/>
              <a:t> language means these are coded languages to annotate parts of a web document which gives web browsers instructions about understanding and displaying the user content.</a:t>
            </a:r>
          </a:p>
          <a:p>
            <a:pPr algn="just"/>
            <a:r>
              <a:rPr lang="en-IN" sz="2000" dirty="0"/>
              <a:t>It combines various programming tools like JavaScript, HTML, DHTML, XML (extensible </a:t>
            </a:r>
            <a:r>
              <a:rPr lang="en-IN" sz="2000" dirty="0" err="1"/>
              <a:t>markup</a:t>
            </a:r>
            <a:r>
              <a:rPr lang="en-IN" sz="2000" dirty="0"/>
              <a:t> language), CSS (cascading style sheets), DOM (document object model) and Microsoft object.</a:t>
            </a:r>
          </a:p>
          <a:p>
            <a:pPr algn="just"/>
            <a:r>
              <a:rPr lang="en-IN" sz="2000" dirty="0"/>
              <a:t>In Ajax when the user needs to create content XHTML is used while CSS is used for presenting the user request purpose, document object model (DOM) and </a:t>
            </a:r>
            <a:r>
              <a:rPr lang="en-IN" sz="2000" dirty="0" err="1"/>
              <a:t>javascript</a:t>
            </a:r>
            <a:r>
              <a:rPr lang="en-IN" sz="2000" dirty="0"/>
              <a:t> both will be used to display the content dynamically.</a:t>
            </a: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4"/>
            <a:ext cx="8229600" cy="1143000"/>
          </a:xfrm>
        </p:spPr>
        <p:txBody>
          <a:bodyPr>
            <a:normAutofit/>
          </a:bodyPr>
          <a:lstStyle/>
          <a:p>
            <a:pPr lvl="0">
              <a:defRPr/>
            </a:pPr>
            <a:r>
              <a:rPr lang="en-US" sz="3200" dirty="0"/>
              <a:t>Standards for Application Developers</a:t>
            </a:r>
          </a:p>
        </p:txBody>
      </p:sp>
      <p:sp>
        <p:nvSpPr>
          <p:cNvPr id="3" name="Content Placeholder 2"/>
          <p:cNvSpPr>
            <a:spLocks noGrp="1"/>
          </p:cNvSpPr>
          <p:nvPr>
            <p:ph idx="1"/>
          </p:nvPr>
        </p:nvSpPr>
        <p:spPr>
          <a:xfrm>
            <a:off x="142844" y="928670"/>
            <a:ext cx="8572560" cy="4911741"/>
          </a:xfrm>
        </p:spPr>
        <p:txBody>
          <a:bodyPr>
            <a:noAutofit/>
          </a:bodyPr>
          <a:lstStyle/>
          <a:p>
            <a:pPr algn="just"/>
            <a:r>
              <a:rPr lang="en-US" sz="2000" dirty="0"/>
              <a:t>How it works?</a:t>
            </a:r>
            <a:endParaRPr lang="en-IN" sz="2000" dirty="0"/>
          </a:p>
        </p:txBody>
      </p:sp>
      <p:pic>
        <p:nvPicPr>
          <p:cNvPr id="174082" name="Picture 2"/>
          <p:cNvPicPr>
            <a:picLocks noChangeAspect="1" noChangeArrowheads="1"/>
          </p:cNvPicPr>
          <p:nvPr/>
        </p:nvPicPr>
        <p:blipFill>
          <a:blip r:embed="rId2"/>
          <a:srcRect/>
          <a:stretch>
            <a:fillRect/>
          </a:stretch>
        </p:blipFill>
        <p:spPr bwMode="auto">
          <a:xfrm>
            <a:off x="428901" y="1357298"/>
            <a:ext cx="8143627" cy="4881582"/>
          </a:xfrm>
          <a:prstGeom prst="rect">
            <a:avLst/>
          </a:prstGeom>
          <a:noFill/>
          <a:ln w="9525">
            <a:noFill/>
            <a:miter lim="800000"/>
            <a:headEnd/>
            <a:tailEnd/>
          </a:ln>
          <a:effectLst/>
        </p:spPr>
      </p:pic>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4"/>
            <a:ext cx="8229600" cy="1143000"/>
          </a:xfrm>
        </p:spPr>
        <p:txBody>
          <a:bodyPr>
            <a:normAutofit/>
          </a:bodyPr>
          <a:lstStyle/>
          <a:p>
            <a:pPr lvl="0">
              <a:defRPr/>
            </a:pPr>
            <a:r>
              <a:rPr lang="en-US" sz="3200" dirty="0"/>
              <a:t>Standards for Application Developers</a:t>
            </a:r>
          </a:p>
        </p:txBody>
      </p:sp>
      <p:sp>
        <p:nvSpPr>
          <p:cNvPr id="3" name="Content Placeholder 2"/>
          <p:cNvSpPr>
            <a:spLocks noGrp="1"/>
          </p:cNvSpPr>
          <p:nvPr>
            <p:ph idx="1"/>
          </p:nvPr>
        </p:nvSpPr>
        <p:spPr>
          <a:xfrm>
            <a:off x="142844" y="928670"/>
            <a:ext cx="8572560" cy="4911741"/>
          </a:xfrm>
        </p:spPr>
        <p:txBody>
          <a:bodyPr>
            <a:noAutofit/>
          </a:bodyPr>
          <a:lstStyle/>
          <a:p>
            <a:pPr algn="just"/>
            <a:r>
              <a:rPr lang="en-IN" sz="2200" b="1" dirty="0"/>
              <a:t>Data (XML, JSON):</a:t>
            </a:r>
          </a:p>
          <a:p>
            <a:pPr algn="just"/>
            <a:r>
              <a:rPr lang="en-IN" sz="2200" dirty="0"/>
              <a:t>Extensible </a:t>
            </a:r>
            <a:r>
              <a:rPr lang="en-IN" sz="2200" dirty="0" err="1"/>
              <a:t>Markup</a:t>
            </a:r>
            <a:r>
              <a:rPr lang="en-IN" sz="2200" dirty="0"/>
              <a:t> Language (XML) is a specification for creating custom </a:t>
            </a:r>
            <a:r>
              <a:rPr lang="en-IN" sz="2200" dirty="0" err="1"/>
              <a:t>markup</a:t>
            </a:r>
            <a:r>
              <a:rPr lang="en-IN" sz="2200" dirty="0"/>
              <a:t> languages. It is classified as an </a:t>
            </a:r>
            <a:r>
              <a:rPr lang="en-IN" sz="2200" b="1" dirty="0"/>
              <a:t>extensible language because it allows the user to define </a:t>
            </a:r>
            <a:r>
              <a:rPr lang="en-IN" sz="2200" b="1" dirty="0" err="1"/>
              <a:t>markup</a:t>
            </a:r>
            <a:r>
              <a:rPr lang="en-IN" sz="2200" b="1" dirty="0"/>
              <a:t> elements. </a:t>
            </a:r>
          </a:p>
          <a:p>
            <a:pPr algn="just"/>
            <a:r>
              <a:rPr lang="en-IN" sz="2200" b="1" dirty="0"/>
              <a:t>Its purpose is to enable sharing of structured data.</a:t>
            </a:r>
            <a:r>
              <a:rPr lang="en-IN" sz="2200" dirty="0"/>
              <a:t> XML is used to describe structured data and to serialize objects. </a:t>
            </a:r>
          </a:p>
          <a:p>
            <a:pPr algn="just"/>
            <a:r>
              <a:rPr lang="en-IN" sz="2200" dirty="0"/>
              <a:t>Various XML-based protocols exist to represent data structures for data interchange purposes. </a:t>
            </a:r>
          </a:p>
          <a:p>
            <a:pPr algn="just"/>
            <a:r>
              <a:rPr lang="en-IN" sz="2200" dirty="0"/>
              <a:t>Using XML is arguably more complex than using JSON, which represents data structures in simple text formatted specifically for data interchange in an uncompressed form.</a:t>
            </a:r>
          </a:p>
          <a:p>
            <a:pPr algn="just"/>
            <a:r>
              <a:rPr lang="en-IN" sz="2200" dirty="0"/>
              <a:t>Both XML and JSON lack mechanisms for representing large binary data types such as images.</a:t>
            </a:r>
          </a:p>
          <a:p>
            <a:pPr algn="just"/>
            <a:r>
              <a:rPr lang="en-IN" sz="2200" dirty="0"/>
              <a:t>XML provides a basic syntax that can be used to share information among different kinds of computers, applications, and different organizations without needing to be converted from one to another.</a:t>
            </a:r>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4"/>
            <a:ext cx="8229600" cy="1143000"/>
          </a:xfrm>
        </p:spPr>
        <p:txBody>
          <a:bodyPr>
            <a:normAutofit/>
          </a:bodyPr>
          <a:lstStyle/>
          <a:p>
            <a:pPr lvl="0">
              <a:defRPr/>
            </a:pPr>
            <a:r>
              <a:rPr lang="en-US" sz="3200" dirty="0"/>
              <a:t>Standards for Application Developers</a:t>
            </a:r>
          </a:p>
        </p:txBody>
      </p:sp>
      <p:sp>
        <p:nvSpPr>
          <p:cNvPr id="3" name="Content Placeholder 2"/>
          <p:cNvSpPr>
            <a:spLocks noGrp="1"/>
          </p:cNvSpPr>
          <p:nvPr>
            <p:ph idx="1"/>
          </p:nvPr>
        </p:nvSpPr>
        <p:spPr>
          <a:xfrm>
            <a:off x="142844" y="928670"/>
            <a:ext cx="8572560" cy="4911741"/>
          </a:xfrm>
        </p:spPr>
        <p:txBody>
          <a:bodyPr>
            <a:noAutofit/>
          </a:bodyPr>
          <a:lstStyle/>
          <a:p>
            <a:pPr algn="just"/>
            <a:r>
              <a:rPr lang="en-IN" sz="2200" dirty="0"/>
              <a:t>An XML document has two correctness levels, </a:t>
            </a:r>
            <a:r>
              <a:rPr lang="en-IN" sz="2200" i="1" dirty="0"/>
              <a:t>well formed </a:t>
            </a:r>
            <a:r>
              <a:rPr lang="en-IN" sz="2200" dirty="0"/>
              <a:t>and </a:t>
            </a:r>
            <a:r>
              <a:rPr lang="en-IN" sz="2200" i="1" dirty="0"/>
              <a:t>valid</a:t>
            </a:r>
            <a:r>
              <a:rPr lang="en-IN" sz="2200" dirty="0"/>
              <a:t>. </a:t>
            </a:r>
          </a:p>
          <a:p>
            <a:pPr algn="just"/>
            <a:r>
              <a:rPr lang="en-IN" sz="2200" dirty="0"/>
              <a:t>A </a:t>
            </a:r>
            <a:r>
              <a:rPr lang="en-IN" sz="2200" b="1" dirty="0"/>
              <a:t>well-formed</a:t>
            </a:r>
            <a:r>
              <a:rPr lang="en-IN" sz="2200" dirty="0"/>
              <a:t> document conforms to the XML syntax rules. A document that is not well formed is not in XML format, and a conforming parser will not process it. A </a:t>
            </a:r>
            <a:r>
              <a:rPr lang="en-IN" sz="2200" b="1" dirty="0"/>
              <a:t>valid</a:t>
            </a:r>
            <a:r>
              <a:rPr lang="en-IN" sz="2200" dirty="0"/>
              <a:t> document is well formed and additionally conforms to semantic rules which can be user-defined or exist in an XML schema. </a:t>
            </a:r>
          </a:p>
          <a:p>
            <a:pPr algn="just"/>
            <a:r>
              <a:rPr lang="en-IN" sz="2200" dirty="0"/>
              <a:t>Before the advent of generalized data description languages such as XML, software designers had to define special file formats or small languages to share data between programs. This required writing detailed specifications and special-purpose parsers and writers.</a:t>
            </a: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4"/>
            <a:ext cx="8229600" cy="1143000"/>
          </a:xfrm>
        </p:spPr>
        <p:txBody>
          <a:bodyPr>
            <a:normAutofit/>
          </a:bodyPr>
          <a:lstStyle/>
          <a:p>
            <a:pPr lvl="0">
              <a:defRPr/>
            </a:pPr>
            <a:r>
              <a:rPr lang="en-US" sz="3200" dirty="0"/>
              <a:t>Standards for Application Developers</a:t>
            </a:r>
          </a:p>
        </p:txBody>
      </p:sp>
      <p:sp>
        <p:nvSpPr>
          <p:cNvPr id="3" name="Content Placeholder 2"/>
          <p:cNvSpPr>
            <a:spLocks noGrp="1"/>
          </p:cNvSpPr>
          <p:nvPr>
            <p:ph idx="1"/>
          </p:nvPr>
        </p:nvSpPr>
        <p:spPr>
          <a:xfrm>
            <a:off x="142844" y="928670"/>
            <a:ext cx="8572560" cy="4911741"/>
          </a:xfrm>
        </p:spPr>
        <p:txBody>
          <a:bodyPr>
            <a:noAutofit/>
          </a:bodyPr>
          <a:lstStyle/>
          <a:p>
            <a:pPr algn="just"/>
            <a:r>
              <a:rPr lang="en-IN" sz="2200" b="1" dirty="0"/>
              <a:t>JavaScript Object Notation (JSON)</a:t>
            </a:r>
          </a:p>
          <a:p>
            <a:pPr algn="just"/>
            <a:r>
              <a:rPr lang="en-IN" sz="2200" dirty="0"/>
              <a:t>JSON is a lightweight computer data interchange format. It is a text-based, human-readable format for representing simple data structures and associative arrays (called objects). </a:t>
            </a:r>
          </a:p>
          <a:p>
            <a:pPr algn="just"/>
            <a:r>
              <a:rPr lang="en-IN" sz="2200" dirty="0"/>
              <a:t>The JSON format is often used for transmitting structured data over a network connection in a process called serialization. </a:t>
            </a:r>
          </a:p>
          <a:p>
            <a:pPr algn="just"/>
            <a:r>
              <a:rPr lang="en-IN" sz="2200" b="1" dirty="0"/>
              <a:t>Its main application is in Ajax web application programming, where it serves as an alternative to the XML format.</a:t>
            </a:r>
            <a:r>
              <a:rPr lang="en-IN" sz="2200" dirty="0"/>
              <a:t> JSON is based on a subset of the JavaScript programming language. </a:t>
            </a:r>
          </a:p>
          <a:p>
            <a:pPr algn="just"/>
            <a:r>
              <a:rPr lang="en-IN" sz="2200" dirty="0"/>
              <a:t>It is considered to be a </a:t>
            </a:r>
            <a:r>
              <a:rPr lang="en-IN" sz="2200" b="1" dirty="0"/>
              <a:t>language-independent data format.</a:t>
            </a:r>
            <a:r>
              <a:rPr lang="en-IN" sz="2200" dirty="0"/>
              <a:t> Code for parsing and generating JSON data is readily available for a large variety of programming languages.</a:t>
            </a:r>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4"/>
            <a:ext cx="8229600" cy="1143000"/>
          </a:xfrm>
        </p:spPr>
        <p:txBody>
          <a:bodyPr>
            <a:normAutofit/>
          </a:bodyPr>
          <a:lstStyle/>
          <a:p>
            <a:pPr lvl="0">
              <a:defRPr/>
            </a:pPr>
            <a:r>
              <a:rPr lang="en-US" sz="3200" dirty="0"/>
              <a:t>Standards for Application Developers</a:t>
            </a:r>
          </a:p>
        </p:txBody>
      </p:sp>
      <p:sp>
        <p:nvSpPr>
          <p:cNvPr id="3" name="Content Placeholder 2"/>
          <p:cNvSpPr>
            <a:spLocks noGrp="1"/>
          </p:cNvSpPr>
          <p:nvPr>
            <p:ph idx="1"/>
          </p:nvPr>
        </p:nvSpPr>
        <p:spPr>
          <a:xfrm>
            <a:off x="142844" y="928670"/>
            <a:ext cx="8572560" cy="4911741"/>
          </a:xfrm>
        </p:spPr>
        <p:txBody>
          <a:bodyPr>
            <a:noAutofit/>
          </a:bodyPr>
          <a:lstStyle/>
          <a:p>
            <a:pPr algn="just"/>
            <a:r>
              <a:rPr lang="en-IN" sz="2200" b="1" dirty="0"/>
              <a:t>Solution Stacks (LAMP and LAPP)</a:t>
            </a:r>
          </a:p>
          <a:p>
            <a:pPr algn="just"/>
            <a:r>
              <a:rPr lang="en-IN" sz="2200" b="1" dirty="0"/>
              <a:t>LAMP: </a:t>
            </a:r>
            <a:r>
              <a:rPr lang="en-IN" sz="2200" dirty="0"/>
              <a:t>LAMP is a popular open source solution commonly used to run dynamic web sites and servers. The acronym derives from the fact that it includes:</a:t>
            </a:r>
          </a:p>
          <a:p>
            <a:pPr algn="just"/>
            <a:r>
              <a:rPr lang="en-IN" sz="2200" b="1" dirty="0"/>
              <a:t>L</a:t>
            </a:r>
            <a:r>
              <a:rPr lang="en-IN" sz="2200" dirty="0"/>
              <a:t>inux,</a:t>
            </a:r>
          </a:p>
          <a:p>
            <a:pPr algn="just"/>
            <a:r>
              <a:rPr lang="en-IN" sz="2200" b="1" dirty="0"/>
              <a:t>A</a:t>
            </a:r>
            <a:r>
              <a:rPr lang="en-IN" sz="2200" dirty="0"/>
              <a:t>pache,</a:t>
            </a:r>
          </a:p>
          <a:p>
            <a:pPr algn="just"/>
            <a:r>
              <a:rPr lang="en-IN" sz="2200" b="1" dirty="0" err="1"/>
              <a:t>M</a:t>
            </a:r>
            <a:r>
              <a:rPr lang="en-IN" sz="2200" dirty="0" err="1"/>
              <a:t>ySQL</a:t>
            </a:r>
            <a:r>
              <a:rPr lang="en-IN" sz="2200" dirty="0"/>
              <a:t>, and</a:t>
            </a:r>
          </a:p>
          <a:p>
            <a:pPr algn="just"/>
            <a:r>
              <a:rPr lang="en-IN" sz="2200" b="1" dirty="0"/>
              <a:t>P</a:t>
            </a:r>
            <a:r>
              <a:rPr lang="en-IN" sz="2200" dirty="0"/>
              <a:t>HP (or Perl or Python) and is considered by many to be the platform of choice for development and deployment of high-performance web applications which require a solid and reliable foundation.</a:t>
            </a:r>
          </a:p>
          <a:p>
            <a:pPr algn="just"/>
            <a:r>
              <a:rPr lang="en-IN" sz="2200" dirty="0"/>
              <a:t>The combination of these technologies is used primarily to define a web server infrastructure or for creating a programming environment for developing software.</a:t>
            </a:r>
          </a:p>
          <a:p>
            <a:r>
              <a:rPr lang="en-IN" sz="2200" b="1" dirty="0"/>
              <a:t>Linux, Apache, </a:t>
            </a:r>
            <a:r>
              <a:rPr lang="en-IN" sz="2200" b="1" dirty="0" err="1"/>
              <a:t>PostgreSQL</a:t>
            </a:r>
            <a:r>
              <a:rPr lang="en-IN" sz="2200" b="1" dirty="0"/>
              <a:t>, and PHP(or Perl or Python)</a:t>
            </a:r>
            <a:endParaRPr lang="en-IN" sz="2200" dirty="0"/>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4"/>
            <a:ext cx="8229600" cy="1143000"/>
          </a:xfrm>
        </p:spPr>
        <p:txBody>
          <a:bodyPr>
            <a:normAutofit/>
          </a:bodyPr>
          <a:lstStyle/>
          <a:p>
            <a:pPr lvl="0">
              <a:defRPr/>
            </a:pPr>
            <a:r>
              <a:rPr lang="en-US" sz="3200" dirty="0"/>
              <a:t>Standards for Application Developers</a:t>
            </a:r>
          </a:p>
        </p:txBody>
      </p:sp>
      <p:sp>
        <p:nvSpPr>
          <p:cNvPr id="3" name="Content Placeholder 2"/>
          <p:cNvSpPr>
            <a:spLocks noGrp="1"/>
          </p:cNvSpPr>
          <p:nvPr>
            <p:ph idx="1"/>
          </p:nvPr>
        </p:nvSpPr>
        <p:spPr>
          <a:xfrm>
            <a:off x="142844" y="928670"/>
            <a:ext cx="8572560" cy="4911741"/>
          </a:xfrm>
        </p:spPr>
        <p:txBody>
          <a:bodyPr>
            <a:noAutofit/>
          </a:bodyPr>
          <a:lstStyle/>
          <a:p>
            <a:pPr algn="just"/>
            <a:r>
              <a:rPr lang="en-IN" sz="2200" b="1" dirty="0"/>
              <a:t>Syndication (Atom, Atom Publishing Protocol, and RSS)</a:t>
            </a:r>
          </a:p>
          <a:p>
            <a:pPr algn="just"/>
            <a:r>
              <a:rPr lang="en-IN" sz="2200" b="1" i="1" dirty="0"/>
              <a:t>Content syndication</a:t>
            </a:r>
            <a:r>
              <a:rPr lang="en-IN" sz="2200" i="1" dirty="0"/>
              <a:t> </a:t>
            </a:r>
            <a:r>
              <a:rPr lang="en-IN" sz="2200" dirty="0"/>
              <a:t>provides citizens convenient access to new content and headlines from government via RSS (Really Simple Syndication) and other online syndication standards. Governments are providing access to more and more information online. </a:t>
            </a:r>
          </a:p>
          <a:p>
            <a:pPr algn="just"/>
            <a:r>
              <a:rPr lang="en-IN" sz="2200" dirty="0"/>
              <a:t>As web sites become more complex and difficult to sift through, new or timely content is often buried. </a:t>
            </a:r>
          </a:p>
          <a:p>
            <a:pPr algn="just"/>
            <a:r>
              <a:rPr lang="en-IN" sz="2200" dirty="0"/>
              <a:t>Dynamically presenting “what’s new” an the top of the web site is only the first step. Sharing headlines and content through syndication standards such as RSS (the little orange [XML] button, ATOM, and others) essentially allows a government to control a small window of content across web sites that choose to display the government’s headlines. </a:t>
            </a:r>
          </a:p>
          <a:p>
            <a:pPr algn="just"/>
            <a:r>
              <a:rPr lang="en-IN" sz="2200" dirty="0"/>
              <a:t>Headlines may also be aggregated and displayed through “newsreaders” by citizens through standalone applications or as part of their personal web page.</a:t>
            </a:r>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4"/>
            <a:ext cx="8229600" cy="1143000"/>
          </a:xfrm>
        </p:spPr>
        <p:txBody>
          <a:bodyPr>
            <a:normAutofit/>
          </a:bodyPr>
          <a:lstStyle/>
          <a:p>
            <a:pPr lvl="0">
              <a:defRPr/>
            </a:pPr>
            <a:r>
              <a:rPr lang="en-US" sz="3200" dirty="0"/>
              <a:t>Standards for Application Developers</a:t>
            </a:r>
          </a:p>
        </p:txBody>
      </p:sp>
      <p:sp>
        <p:nvSpPr>
          <p:cNvPr id="3" name="Content Placeholder 2"/>
          <p:cNvSpPr>
            <a:spLocks noGrp="1"/>
          </p:cNvSpPr>
          <p:nvPr>
            <p:ph idx="1"/>
          </p:nvPr>
        </p:nvSpPr>
        <p:spPr>
          <a:xfrm>
            <a:off x="142844" y="928670"/>
            <a:ext cx="8572560" cy="4911741"/>
          </a:xfrm>
        </p:spPr>
        <p:txBody>
          <a:bodyPr>
            <a:noAutofit/>
          </a:bodyPr>
          <a:lstStyle/>
          <a:p>
            <a:pPr algn="just"/>
            <a:r>
              <a:rPr lang="en-IN" sz="2200" b="1" dirty="0"/>
              <a:t>RSS: </a:t>
            </a:r>
          </a:p>
          <a:p>
            <a:pPr algn="just"/>
            <a:r>
              <a:rPr lang="en-IN" sz="2200" dirty="0"/>
              <a:t>RSS is a family of web feed formats used to publish frequently updated works—such as blog entries, news headlines, audio, and video—in a standardized format. </a:t>
            </a:r>
          </a:p>
          <a:p>
            <a:pPr algn="just"/>
            <a:r>
              <a:rPr lang="en-IN" sz="2200" dirty="0"/>
              <a:t>An RSS document includes full or summarized text, plus metadata such as publishing dates and authorship. Web feeds benefit publishers by letting them syndicate content automatically. </a:t>
            </a:r>
          </a:p>
          <a:p>
            <a:pPr algn="just"/>
            <a:r>
              <a:rPr lang="en-IN" sz="2200" dirty="0"/>
              <a:t>They benefit readers who want to subscribe to timely updates from web sites or to aggregate feeds from many sites into one place. </a:t>
            </a:r>
          </a:p>
          <a:p>
            <a:pPr algn="just"/>
            <a:r>
              <a:rPr lang="en-IN" sz="2200" dirty="0"/>
              <a:t>RSS feeds can be read using software called </a:t>
            </a:r>
            <a:r>
              <a:rPr lang="en-IN" sz="2200" b="1" dirty="0"/>
              <a:t>a reader </a:t>
            </a:r>
            <a:r>
              <a:rPr lang="en-IN" sz="2200" dirty="0"/>
              <a:t>that can be web-based, desktop-based, a mobile device, or any computerized Internet-connected device. </a:t>
            </a:r>
          </a:p>
          <a:p>
            <a:pPr algn="just"/>
            <a:r>
              <a:rPr lang="en-IN" sz="2200" dirty="0"/>
              <a:t>A standardized XML file format allows information to be published once and viewed by many different programs. The user subscribes to a feed by entering the feed’s URI into the reader or by clicking an RSS icon in a browser that initiates the subscription process.</a:t>
            </a:r>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4"/>
            <a:ext cx="8229600" cy="1143000"/>
          </a:xfrm>
        </p:spPr>
        <p:txBody>
          <a:bodyPr>
            <a:normAutofit/>
          </a:bodyPr>
          <a:lstStyle/>
          <a:p>
            <a:pPr lvl="0">
              <a:defRPr/>
            </a:pPr>
            <a:r>
              <a:rPr lang="en-US" sz="3200" dirty="0"/>
              <a:t>Standards for Application Developers</a:t>
            </a:r>
          </a:p>
        </p:txBody>
      </p:sp>
      <p:sp>
        <p:nvSpPr>
          <p:cNvPr id="3" name="Content Placeholder 2"/>
          <p:cNvSpPr>
            <a:spLocks noGrp="1"/>
          </p:cNvSpPr>
          <p:nvPr>
            <p:ph idx="1"/>
          </p:nvPr>
        </p:nvSpPr>
        <p:spPr>
          <a:xfrm>
            <a:off x="142844" y="928670"/>
            <a:ext cx="8572560" cy="4911741"/>
          </a:xfrm>
        </p:spPr>
        <p:txBody>
          <a:bodyPr>
            <a:noAutofit/>
          </a:bodyPr>
          <a:lstStyle/>
          <a:p>
            <a:pPr algn="just"/>
            <a:r>
              <a:rPr lang="en-IN" sz="2200" b="1" dirty="0"/>
              <a:t>Atom and Atom Publishing Protocol (APP)</a:t>
            </a:r>
          </a:p>
          <a:p>
            <a:pPr algn="just"/>
            <a:r>
              <a:rPr lang="en-IN" sz="2200" dirty="0"/>
              <a:t>The name Atom applies to a pair of related standards. The Atom Syndication Format is an XML language used for web feeds, while the Atom Publishing Protocol (</a:t>
            </a:r>
            <a:r>
              <a:rPr lang="en-IN" sz="2200" dirty="0" err="1"/>
              <a:t>AtomPub</a:t>
            </a:r>
            <a:r>
              <a:rPr lang="en-IN" sz="2200" dirty="0"/>
              <a:t> or APP) is a</a:t>
            </a:r>
            <a:r>
              <a:rPr lang="en-IN" sz="2200" b="1" dirty="0"/>
              <a:t> simple HTTP-based protocol for creating and updating web resources</a:t>
            </a:r>
            <a:r>
              <a:rPr lang="en-IN" sz="2200" dirty="0"/>
              <a:t>, sometimes known as </a:t>
            </a:r>
            <a:r>
              <a:rPr lang="en-IN" sz="2200" b="1" dirty="0"/>
              <a:t>web feeds</a:t>
            </a:r>
            <a:r>
              <a:rPr lang="en-IN" sz="2200" dirty="0"/>
              <a:t>. Web feeds allow software programs to check for updates published on a web site. </a:t>
            </a:r>
          </a:p>
          <a:p>
            <a:pPr algn="just"/>
            <a:r>
              <a:rPr lang="en-IN" sz="2200" dirty="0"/>
              <a:t>To provide a web feed, a site owner may use specialized software (CMS) that publishes a list (or “feed”) of recent articles or content in a standardized, machine-readable format. </a:t>
            </a:r>
          </a:p>
          <a:p>
            <a:pPr algn="just"/>
            <a:r>
              <a:rPr lang="en-IN" sz="2200" dirty="0"/>
              <a:t>The feed can then be downloaded by web sites that syndicate content from the feed, or by feed reader programs that allow Internet users to subscribe to feeds and view their content like headlines, full-text articles, excerpts, summaries, along with various metadata.</a:t>
            </a:r>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4"/>
            <a:ext cx="8229600" cy="1143000"/>
          </a:xfrm>
        </p:spPr>
        <p:txBody>
          <a:bodyPr>
            <a:normAutofit/>
          </a:bodyPr>
          <a:lstStyle/>
          <a:p>
            <a:pPr lvl="0">
              <a:defRPr/>
            </a:pPr>
            <a:r>
              <a:rPr lang="en-US" sz="3200" dirty="0"/>
              <a:t>Standards for Application Developers</a:t>
            </a:r>
          </a:p>
        </p:txBody>
      </p:sp>
      <p:sp>
        <p:nvSpPr>
          <p:cNvPr id="3" name="Content Placeholder 2"/>
          <p:cNvSpPr>
            <a:spLocks noGrp="1"/>
          </p:cNvSpPr>
          <p:nvPr>
            <p:ph idx="1"/>
          </p:nvPr>
        </p:nvSpPr>
        <p:spPr>
          <a:xfrm>
            <a:off x="142844" y="928670"/>
            <a:ext cx="8572560" cy="4911741"/>
          </a:xfrm>
        </p:spPr>
        <p:txBody>
          <a:bodyPr>
            <a:noAutofit/>
          </a:bodyPr>
          <a:lstStyle/>
          <a:p>
            <a:pPr algn="just"/>
            <a:r>
              <a:rPr lang="en-IN" sz="2200" dirty="0"/>
              <a:t>The Atom format was developed as an alternative to RSS. Atom, believed that RSS had limitations and flaws—such as lack of ongoing innovation and its necessity to remain backward compatible—and that there were advantages to a fresh design. </a:t>
            </a:r>
          </a:p>
          <a:p>
            <a:pPr algn="just"/>
            <a:r>
              <a:rPr lang="en-IN" sz="2200" dirty="0"/>
              <a:t>A program known as a </a:t>
            </a:r>
            <a:r>
              <a:rPr lang="en-IN" sz="2200" b="1" dirty="0"/>
              <a:t>feed reader or aggregator</a:t>
            </a:r>
            <a:r>
              <a:rPr lang="en-IN" sz="2200" dirty="0"/>
              <a:t> can check web pages on behalf of a user and display any updated articles that it finds. </a:t>
            </a:r>
          </a:p>
          <a:p>
            <a:pPr algn="just"/>
            <a:r>
              <a:rPr lang="en-IN" sz="2200" dirty="0"/>
              <a:t>Some web sites let people choose between RSS- or Atom-formatted web feeds; others offer only RSS or only Atom. </a:t>
            </a:r>
          </a:p>
          <a:p>
            <a:r>
              <a:rPr lang="en-IN" sz="2200" dirty="0"/>
              <a:t>Browsers are moving toward integrated feed reader functions.</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25470"/>
          </a:xfrm>
        </p:spPr>
        <p:txBody>
          <a:bodyPr>
            <a:normAutofit/>
          </a:bodyPr>
          <a:lstStyle/>
          <a:p>
            <a:r>
              <a:rPr lang="en-US" sz="3200" dirty="0"/>
              <a:t>Hardware Virtualization</a:t>
            </a:r>
            <a:endParaRPr lang="en-IN" sz="3200" dirty="0"/>
          </a:p>
        </p:txBody>
      </p:sp>
      <p:sp>
        <p:nvSpPr>
          <p:cNvPr id="3" name="Content Placeholder 2"/>
          <p:cNvSpPr>
            <a:spLocks noGrp="1"/>
          </p:cNvSpPr>
          <p:nvPr>
            <p:ph idx="1"/>
          </p:nvPr>
        </p:nvSpPr>
        <p:spPr>
          <a:xfrm>
            <a:off x="285720" y="928670"/>
            <a:ext cx="8401080" cy="5054617"/>
          </a:xfrm>
        </p:spPr>
        <p:txBody>
          <a:bodyPr>
            <a:noAutofit/>
          </a:bodyPr>
          <a:lstStyle/>
          <a:p>
            <a:pPr algn="just"/>
            <a:r>
              <a:rPr lang="en-IN" sz="2200" dirty="0"/>
              <a:t>An abstract execution environment in terms of computer hardware in which guest OS can be run, referred as Hardware-level virtualization. </a:t>
            </a:r>
          </a:p>
          <a:p>
            <a:pPr algn="just"/>
            <a:r>
              <a:rPr lang="en-IN" sz="2200" dirty="0"/>
              <a:t>An operating system represents the </a:t>
            </a:r>
            <a:r>
              <a:rPr lang="en-IN" sz="2200" b="1" dirty="0"/>
              <a:t>guest</a:t>
            </a:r>
            <a:r>
              <a:rPr lang="en-IN" sz="2200" dirty="0"/>
              <a:t>, the physical computer hardware represents a </a:t>
            </a:r>
            <a:r>
              <a:rPr lang="en-IN" sz="2200" b="1" dirty="0"/>
              <a:t>host</a:t>
            </a:r>
            <a:r>
              <a:rPr lang="en-IN" sz="2200" dirty="0"/>
              <a:t>, its emulation represents </a:t>
            </a:r>
            <a:r>
              <a:rPr lang="en-IN" sz="2200" b="1" dirty="0"/>
              <a:t>virtual machine</a:t>
            </a:r>
            <a:r>
              <a:rPr lang="en-IN" sz="2200" dirty="0"/>
              <a:t>, and hypervisor represents the </a:t>
            </a:r>
            <a:r>
              <a:rPr lang="en-IN" sz="2200" b="1" dirty="0"/>
              <a:t>Virtual Machine Manager.</a:t>
            </a:r>
            <a:r>
              <a:rPr lang="en-IN" sz="2200" dirty="0"/>
              <a:t>  </a:t>
            </a:r>
          </a:p>
          <a:p>
            <a:pPr algn="just"/>
            <a:r>
              <a:rPr lang="en-IN" sz="2200" dirty="0"/>
              <a:t>When VMs are allowed to interact with hardware without any intermediary action requirement from the host operating system generally makes hardware-based virtualization more efficient. </a:t>
            </a:r>
          </a:p>
        </p:txBody>
      </p:sp>
      <p:pic>
        <p:nvPicPr>
          <p:cNvPr id="5122" name="Picture 2"/>
          <p:cNvPicPr>
            <a:picLocks noChangeAspect="1" noChangeArrowheads="1"/>
          </p:cNvPicPr>
          <p:nvPr/>
        </p:nvPicPr>
        <p:blipFill>
          <a:blip r:embed="rId2"/>
          <a:srcRect/>
          <a:stretch>
            <a:fillRect/>
          </a:stretch>
        </p:blipFill>
        <p:spPr bwMode="auto">
          <a:xfrm>
            <a:off x="2000232" y="3857628"/>
            <a:ext cx="4810125" cy="2638425"/>
          </a:xfrm>
          <a:prstGeom prst="rect">
            <a:avLst/>
          </a:prstGeom>
          <a:noFill/>
          <a:ln w="9525">
            <a:noFill/>
            <a:miter lim="800000"/>
            <a:headEnd/>
            <a:tailEnd/>
          </a:ln>
          <a:effectLst/>
        </p:spPr>
      </p:pic>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4"/>
            <a:ext cx="8229600" cy="1143000"/>
          </a:xfrm>
        </p:spPr>
        <p:txBody>
          <a:bodyPr>
            <a:normAutofit/>
          </a:bodyPr>
          <a:lstStyle/>
          <a:p>
            <a:pPr lvl="0">
              <a:defRPr/>
            </a:pPr>
            <a:r>
              <a:rPr lang="en-US" sz="3200" dirty="0"/>
              <a:t>Standards for Application Developers</a:t>
            </a:r>
          </a:p>
        </p:txBody>
      </p:sp>
      <p:sp>
        <p:nvSpPr>
          <p:cNvPr id="3" name="Content Placeholder 2"/>
          <p:cNvSpPr>
            <a:spLocks noGrp="1"/>
          </p:cNvSpPr>
          <p:nvPr>
            <p:ph idx="1"/>
          </p:nvPr>
        </p:nvSpPr>
        <p:spPr>
          <a:xfrm>
            <a:off x="142844" y="928670"/>
            <a:ext cx="8572560" cy="4911741"/>
          </a:xfrm>
        </p:spPr>
        <p:txBody>
          <a:bodyPr>
            <a:noAutofit/>
          </a:bodyPr>
          <a:lstStyle/>
          <a:p>
            <a:pPr algn="just"/>
            <a:r>
              <a:rPr lang="en-IN" sz="2200" b="1" dirty="0"/>
              <a:t>Web Services (REST)</a:t>
            </a:r>
          </a:p>
          <a:p>
            <a:pPr algn="just"/>
            <a:r>
              <a:rPr lang="en-IN" sz="2200" dirty="0" err="1"/>
              <a:t>REpresentational</a:t>
            </a:r>
            <a:r>
              <a:rPr lang="en-IN" sz="2200" dirty="0"/>
              <a:t> State Transfer (REST) is a style of software architecture for distributed hypermedia systems such as the World Wide Web. </a:t>
            </a:r>
          </a:p>
          <a:p>
            <a:pPr algn="just"/>
            <a:r>
              <a:rPr lang="en-IN" sz="2200" dirty="0"/>
              <a:t>REST refers to a collection of network architecture principles which outline how resources are defined and addressed. The term is often used in a loose sense </a:t>
            </a:r>
            <a:r>
              <a:rPr lang="en-IN" sz="2200" b="1" dirty="0"/>
              <a:t>to describe any simple interface which transmits domain-specific data over HTTP without an additional messaging layer such as SOAP or session tracking via HTTP cookies.</a:t>
            </a:r>
            <a:r>
              <a:rPr lang="en-IN" sz="2200" dirty="0"/>
              <a:t> </a:t>
            </a:r>
          </a:p>
          <a:p>
            <a:pPr algn="just"/>
            <a:r>
              <a:rPr lang="en-IN" sz="2200" dirty="0"/>
              <a:t>An important concept in REST is the existence of resources, each of which is referenced with a global identifier (e.g., a URI in HTTP). </a:t>
            </a:r>
          </a:p>
          <a:p>
            <a:pPr algn="just"/>
            <a:r>
              <a:rPr lang="en-IN" sz="2200" dirty="0"/>
              <a:t>To manipulate these resources, components of the network communicate via a standardized interface (e.g., HTTP) and exchange representations of these resources (actual documents conveying information). E.g., a resource which is a circle may accept and return a representation which specifies a </a:t>
            </a:r>
            <a:r>
              <a:rPr lang="en-IN" sz="2200" dirty="0" err="1"/>
              <a:t>center</a:t>
            </a:r>
            <a:r>
              <a:rPr lang="en-IN" sz="2200" dirty="0"/>
              <a:t> point and radius, formatted in SVG (Scalable Vector Graphics), but may also accept and return a representation which specifies any three distinct points along the curve as a comma-separated list.</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4"/>
            <a:ext cx="8229600" cy="928694"/>
          </a:xfrm>
        </p:spPr>
        <p:txBody>
          <a:bodyPr>
            <a:normAutofit/>
          </a:bodyPr>
          <a:lstStyle/>
          <a:p>
            <a:r>
              <a:rPr lang="en-US" sz="3200" dirty="0"/>
              <a:t>Hardware Assisted Virtualization</a:t>
            </a:r>
            <a:endParaRPr lang="en-IN" sz="3200" dirty="0"/>
          </a:p>
        </p:txBody>
      </p:sp>
      <p:sp>
        <p:nvSpPr>
          <p:cNvPr id="3" name="Content Placeholder 2"/>
          <p:cNvSpPr>
            <a:spLocks noGrp="1"/>
          </p:cNvSpPr>
          <p:nvPr>
            <p:ph idx="1"/>
          </p:nvPr>
        </p:nvSpPr>
        <p:spPr>
          <a:xfrm>
            <a:off x="142844" y="928670"/>
            <a:ext cx="8543956" cy="5197493"/>
          </a:xfrm>
        </p:spPr>
        <p:txBody>
          <a:bodyPr>
            <a:noAutofit/>
          </a:bodyPr>
          <a:lstStyle/>
          <a:p>
            <a:pPr algn="just"/>
            <a:r>
              <a:rPr lang="en-IN" sz="2200" b="1" dirty="0"/>
              <a:t>Virtualization abstracts hardware that allows multiple workloads to share a common set of resources. </a:t>
            </a:r>
            <a:r>
              <a:rPr lang="en-IN" sz="2200" dirty="0"/>
              <a:t>On shared virtualized hardware, a variety of workloads can co-locate while maintaining full isolation from each other, freely migrate across infrastructures, and scale as needed.</a:t>
            </a:r>
          </a:p>
          <a:p>
            <a:pPr algn="just"/>
            <a:r>
              <a:rPr lang="en-IN" sz="2200" b="1" dirty="0"/>
              <a:t>CPU Virtualization is a hardware feature found in all current AMD &amp; Intel CPUs that allows a single processor to act as if it was multiple individual CPUs. </a:t>
            </a:r>
          </a:p>
          <a:p>
            <a:pPr algn="just"/>
            <a:r>
              <a:rPr lang="en-IN" sz="2200" dirty="0"/>
              <a:t>This allows an operating system to more effectively &amp; efficiently utilize the CPU power in the computer so that it runs faster. This feature is also a requirement for many virtual machine software and is required to be enabled in order for them to run properly or even at all.</a:t>
            </a:r>
          </a:p>
          <a:p>
            <a:pPr algn="just"/>
            <a:r>
              <a:rPr lang="en-IN" sz="2200" dirty="0"/>
              <a:t>For Intel CPUs, this feature is called Intel Virtualization Technology, or Intel VT, and with AMD CPUs it is called AMD-V. </a:t>
            </a:r>
          </a:p>
          <a:p>
            <a:pPr algn="just"/>
            <a:r>
              <a:rPr lang="en-IN" sz="2200" dirty="0"/>
              <a:t>Intel VT (Virtualization Technology) is the company's hardware assistance for processors running virtualization platforms.</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8596" y="0"/>
            <a:ext cx="8229600" cy="1143000"/>
          </a:xfrm>
        </p:spPr>
        <p:txBody>
          <a:bodyPr>
            <a:normAutofit/>
          </a:bodyPr>
          <a:lstStyle/>
          <a:p>
            <a:r>
              <a:rPr lang="en-US" sz="2800" dirty="0"/>
              <a:t>Hardware Assisted Virtualization: </a:t>
            </a:r>
            <a:br>
              <a:rPr lang="en-US" sz="2800" dirty="0"/>
            </a:br>
            <a:r>
              <a:rPr lang="en-US" sz="2800" dirty="0"/>
              <a:t>Intel Virtualization Technology</a:t>
            </a:r>
            <a:endParaRPr lang="en-IN" sz="2800" dirty="0"/>
          </a:p>
        </p:txBody>
      </p:sp>
      <p:pic>
        <p:nvPicPr>
          <p:cNvPr id="2050" name="Picture 2"/>
          <p:cNvPicPr>
            <a:picLocks noGrp="1" noChangeAspect="1" noChangeArrowheads="1"/>
          </p:cNvPicPr>
          <p:nvPr>
            <p:ph idx="1"/>
          </p:nvPr>
        </p:nvPicPr>
        <p:blipFill>
          <a:blip r:embed="rId2"/>
          <a:srcRect/>
          <a:stretch>
            <a:fillRect/>
          </a:stretch>
        </p:blipFill>
        <p:spPr bwMode="auto">
          <a:xfrm>
            <a:off x="457200" y="1213980"/>
            <a:ext cx="8229600" cy="4626891"/>
          </a:xfrm>
          <a:prstGeom prst="rect">
            <a:avLst/>
          </a:prstGeom>
          <a:noFill/>
          <a:ln w="9525">
            <a:noFill/>
            <a:miter lim="800000"/>
            <a:headEnd/>
            <a:tailEnd/>
          </a:ln>
          <a:effec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lstStyle/>
          <a:p>
            <a:endParaRPr lang="en-IN"/>
          </a:p>
        </p:txBody>
      </p:sp>
      <p:pic>
        <p:nvPicPr>
          <p:cNvPr id="3079" name="Picture 7"/>
          <p:cNvPicPr>
            <a:picLocks noChangeAspect="1" noChangeArrowheads="1"/>
          </p:cNvPicPr>
          <p:nvPr/>
        </p:nvPicPr>
        <p:blipFill>
          <a:blip r:embed="rId2"/>
          <a:srcRect/>
          <a:stretch>
            <a:fillRect/>
          </a:stretch>
        </p:blipFill>
        <p:spPr bwMode="auto">
          <a:xfrm>
            <a:off x="468341" y="1500174"/>
            <a:ext cx="8247063" cy="4591050"/>
          </a:xfrm>
          <a:prstGeom prst="rect">
            <a:avLst/>
          </a:prstGeom>
          <a:noFill/>
          <a:ln w="9525">
            <a:noFill/>
            <a:miter lim="800000"/>
            <a:headEnd/>
            <a:tailEnd/>
          </a:ln>
          <a:effectLst/>
        </p:spPr>
      </p:pic>
      <p:sp>
        <p:nvSpPr>
          <p:cNvPr id="13" name="Title 1"/>
          <p:cNvSpPr txBox="1">
            <a:spLocks/>
          </p:cNvSpPr>
          <p:nvPr/>
        </p:nvSpPr>
        <p:spPr>
          <a:xfrm>
            <a:off x="428596" y="142860"/>
            <a:ext cx="8229600" cy="1143000"/>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800" b="0" i="0" u="none" strike="noStrike" kern="1200" cap="none" spc="0" normalizeH="0" baseline="0" noProof="0" dirty="0">
                <a:ln>
                  <a:noFill/>
                </a:ln>
                <a:solidFill>
                  <a:schemeClr val="tx1"/>
                </a:solidFill>
                <a:effectLst/>
                <a:uLnTx/>
                <a:uFillTx/>
                <a:latin typeface="+mj-lt"/>
                <a:ea typeface="+mj-ea"/>
                <a:cs typeface="+mj-cs"/>
              </a:rPr>
              <a:t>Hardware Assisted Virtualization: </a:t>
            </a:r>
            <a:br>
              <a:rPr kumimoji="0" lang="en-US" sz="2800" b="0" i="0" u="none" strike="noStrike" kern="1200" cap="none" spc="0" normalizeH="0" baseline="0" noProof="0" dirty="0">
                <a:ln>
                  <a:noFill/>
                </a:ln>
                <a:solidFill>
                  <a:schemeClr val="tx1"/>
                </a:solidFill>
                <a:effectLst/>
                <a:uLnTx/>
                <a:uFillTx/>
                <a:latin typeface="+mj-lt"/>
                <a:ea typeface="+mj-ea"/>
                <a:cs typeface="+mj-cs"/>
              </a:rPr>
            </a:br>
            <a:r>
              <a:rPr kumimoji="0" lang="en-US" sz="2800" b="0" i="0" u="none" strike="noStrike" kern="1200" cap="none" spc="0" normalizeH="0" baseline="0" noProof="0" dirty="0">
                <a:ln>
                  <a:noFill/>
                </a:ln>
                <a:solidFill>
                  <a:schemeClr val="tx1"/>
                </a:solidFill>
                <a:effectLst/>
                <a:uLnTx/>
                <a:uFillTx/>
                <a:latin typeface="+mj-lt"/>
                <a:ea typeface="+mj-ea"/>
                <a:cs typeface="+mj-cs"/>
              </a:rPr>
              <a:t>Intel Virtualization Technology</a:t>
            </a:r>
            <a:endParaRPr kumimoji="0" lang="en-IN" sz="2800" b="0" i="0" u="none" strike="noStrike" kern="1200" cap="none" spc="0" normalizeH="0" baseline="0" noProof="0" dirty="0">
              <a:ln>
                <a:noFill/>
              </a:ln>
              <a:solidFill>
                <a:schemeClr val="tx1"/>
              </a:solidFill>
              <a:effectLst/>
              <a:uLnTx/>
              <a:uFillTx/>
              <a:latin typeface="+mj-lt"/>
              <a:ea typeface="+mj-ea"/>
              <a:cs typeface="+mj-cs"/>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357158" y="1189053"/>
            <a:ext cx="8372476" cy="4525963"/>
          </a:xfrm>
        </p:spPr>
        <p:txBody>
          <a:bodyPr>
            <a:noAutofit/>
          </a:bodyPr>
          <a:lstStyle/>
          <a:p>
            <a:pPr algn="just"/>
            <a:r>
              <a:rPr lang="en-IN" sz="2200" b="1" dirty="0"/>
              <a:t>If there is software such as VMware that enables virtualization, why implement Virtualization Technology inside the CPU?</a:t>
            </a:r>
          </a:p>
          <a:p>
            <a:pPr algn="just"/>
            <a:r>
              <a:rPr lang="en-IN" sz="2200" dirty="0"/>
              <a:t>The advantage is that CPUs with Virtualization Technology have some new instructions to control virtualization. </a:t>
            </a:r>
          </a:p>
          <a:p>
            <a:pPr algn="just"/>
            <a:r>
              <a:rPr lang="en-IN" sz="2200" dirty="0"/>
              <a:t>With them, controlling software (called VMM, Virtual Machine Monitor) can be simpler, thus improving performance compared to software-based solutions. </a:t>
            </a:r>
          </a:p>
          <a:p>
            <a:pPr algn="just"/>
            <a:r>
              <a:rPr lang="en-IN" sz="2200" dirty="0"/>
              <a:t>When the CPU has support to Virtualization Technology, the virtualization is said to be </a:t>
            </a:r>
            <a:r>
              <a:rPr lang="en-IN" sz="2200" b="1" dirty="0"/>
              <a:t>hardware-based or hardware-assisted.</a:t>
            </a:r>
          </a:p>
          <a:p>
            <a:pPr algn="just"/>
            <a:r>
              <a:rPr lang="en-IN" sz="2200" b="1" dirty="0"/>
              <a:t>Processors with Virtualization Technology have an extra instruction set called Virtual Machine Extensions or VMX. </a:t>
            </a:r>
          </a:p>
          <a:p>
            <a:pPr algn="just"/>
            <a:r>
              <a:rPr lang="en-IN" sz="2200" dirty="0"/>
              <a:t>VMX brings 10 new virtualization-specific instructions to the CPU: VMPTRLD, VMPTRST, VMCLEAR, VMREAD, VMWRITE, VMCALL, VMLAUNCH, VMRESUME, VMXOFF, and VMXON.</a:t>
            </a:r>
          </a:p>
          <a:p>
            <a:pPr algn="just"/>
            <a:br>
              <a:rPr lang="en-IN" sz="2200" dirty="0"/>
            </a:br>
            <a:endParaRPr lang="en-IN" sz="2200" dirty="0"/>
          </a:p>
        </p:txBody>
      </p:sp>
      <p:sp>
        <p:nvSpPr>
          <p:cNvPr id="6" name="Title 1"/>
          <p:cNvSpPr txBox="1">
            <a:spLocks/>
          </p:cNvSpPr>
          <p:nvPr/>
        </p:nvSpPr>
        <p:spPr>
          <a:xfrm>
            <a:off x="428596" y="142860"/>
            <a:ext cx="8229600" cy="1143000"/>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800" b="0" i="0" u="none" strike="noStrike" kern="1200" cap="none" spc="0" normalizeH="0" baseline="0" noProof="0" dirty="0">
                <a:ln>
                  <a:noFill/>
                </a:ln>
                <a:solidFill>
                  <a:schemeClr val="tx1"/>
                </a:solidFill>
                <a:effectLst/>
                <a:uLnTx/>
                <a:uFillTx/>
                <a:latin typeface="+mj-lt"/>
                <a:ea typeface="+mj-ea"/>
                <a:cs typeface="+mj-cs"/>
              </a:rPr>
              <a:t>Hardware Assisted Virtualization: </a:t>
            </a:r>
            <a:br>
              <a:rPr kumimoji="0" lang="en-US" sz="2800" b="0" i="0" u="none" strike="noStrike" kern="1200" cap="none" spc="0" normalizeH="0" baseline="0" noProof="0" dirty="0">
                <a:ln>
                  <a:noFill/>
                </a:ln>
                <a:solidFill>
                  <a:schemeClr val="tx1"/>
                </a:solidFill>
                <a:effectLst/>
                <a:uLnTx/>
                <a:uFillTx/>
                <a:latin typeface="+mj-lt"/>
                <a:ea typeface="+mj-ea"/>
                <a:cs typeface="+mj-cs"/>
              </a:rPr>
            </a:br>
            <a:r>
              <a:rPr kumimoji="0" lang="en-US" sz="2800" b="0" i="0" u="none" strike="noStrike" kern="1200" cap="none" spc="0" normalizeH="0" baseline="0" noProof="0" dirty="0">
                <a:ln>
                  <a:noFill/>
                </a:ln>
                <a:solidFill>
                  <a:schemeClr val="tx1"/>
                </a:solidFill>
                <a:effectLst/>
                <a:uLnTx/>
                <a:uFillTx/>
                <a:latin typeface="+mj-lt"/>
                <a:ea typeface="+mj-ea"/>
                <a:cs typeface="+mj-cs"/>
              </a:rPr>
              <a:t>Intel Virtualization Technology</a:t>
            </a:r>
            <a:endParaRPr kumimoji="0" lang="en-IN" sz="2800" b="0" i="0" u="none" strike="noStrike" kern="1200" cap="none" spc="0" normalizeH="0" baseline="0" noProof="0" dirty="0">
              <a:ln>
                <a:noFill/>
              </a:ln>
              <a:solidFill>
                <a:schemeClr val="tx1"/>
              </a:solidFill>
              <a:effectLst/>
              <a:uLnTx/>
              <a:uFillTx/>
              <a:latin typeface="+mj-lt"/>
              <a:ea typeface="+mj-ea"/>
              <a:cs typeface="+mj-cs"/>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8596" y="0"/>
            <a:ext cx="8229600" cy="1143000"/>
          </a:xfrm>
        </p:spPr>
        <p:txBody>
          <a:bodyPr>
            <a:normAutofit/>
          </a:bodyPr>
          <a:lstStyle/>
          <a:p>
            <a:r>
              <a:rPr lang="en-IN" sz="3200" dirty="0"/>
              <a:t>Intel VT: LIFE CYCLE OF VMM SOFTWARE</a:t>
            </a:r>
          </a:p>
        </p:txBody>
      </p:sp>
      <p:sp>
        <p:nvSpPr>
          <p:cNvPr id="4" name="Content Placeholder 3"/>
          <p:cNvSpPr>
            <a:spLocks noGrp="1"/>
          </p:cNvSpPr>
          <p:nvPr>
            <p:ph idx="1"/>
          </p:nvPr>
        </p:nvSpPr>
        <p:spPr>
          <a:xfrm>
            <a:off x="500034" y="857232"/>
            <a:ext cx="8229600" cy="4525963"/>
          </a:xfrm>
        </p:spPr>
        <p:txBody>
          <a:bodyPr>
            <a:noAutofit/>
          </a:bodyPr>
          <a:lstStyle/>
          <a:p>
            <a:pPr algn="just"/>
            <a:r>
              <a:rPr lang="en-IN" sz="2000" dirty="0"/>
              <a:t>Software enters VMX operation by executing a VMXON instruction. </a:t>
            </a:r>
          </a:p>
          <a:p>
            <a:pPr algn="just"/>
            <a:r>
              <a:rPr lang="en-IN" sz="2000" dirty="0"/>
              <a:t>Using VM entries, a VMM can then enter guests into virtual machines (one at a time). </a:t>
            </a:r>
          </a:p>
          <a:p>
            <a:pPr algn="just"/>
            <a:r>
              <a:rPr lang="en-IN" sz="2000" dirty="0"/>
              <a:t>The VMM effects a VM entry using instructions VMLAUNCH and VMRESUME; it regains control using VM exits. </a:t>
            </a:r>
          </a:p>
          <a:p>
            <a:pPr algn="just"/>
            <a:r>
              <a:rPr lang="en-IN" sz="2000" dirty="0"/>
              <a:t>VM exits transfer control to an entry point specified by the VMM. The VMM can take action appropriate to the cause of the VM exit and can then return to the virtual machine using a VM entry. </a:t>
            </a:r>
          </a:p>
          <a:p>
            <a:pPr algn="just"/>
            <a:r>
              <a:rPr lang="en-IN" sz="2000" dirty="0"/>
              <a:t>Eventually, the VMM may decide to shut itself down and leave VMX operation. It does so by executing the VMXOFF instruction.</a:t>
            </a:r>
          </a:p>
        </p:txBody>
      </p:sp>
      <p:pic>
        <p:nvPicPr>
          <p:cNvPr id="4098" name="Picture 2"/>
          <p:cNvPicPr>
            <a:picLocks noChangeAspect="1" noChangeArrowheads="1"/>
          </p:cNvPicPr>
          <p:nvPr/>
        </p:nvPicPr>
        <p:blipFill>
          <a:blip r:embed="rId2"/>
          <a:srcRect/>
          <a:stretch>
            <a:fillRect/>
          </a:stretch>
        </p:blipFill>
        <p:spPr bwMode="auto">
          <a:xfrm>
            <a:off x="1595456" y="4419600"/>
            <a:ext cx="5619750" cy="2438400"/>
          </a:xfrm>
          <a:prstGeom prst="rect">
            <a:avLst/>
          </a:prstGeom>
          <a:noFill/>
          <a:ln w="9525">
            <a:noFill/>
            <a:miter lim="800000"/>
            <a:headEnd/>
            <a:tailEnd/>
          </a:ln>
          <a:effec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IN" sz="3200" dirty="0">
                <a:solidFill>
                  <a:schemeClr val="tx1"/>
                </a:solidFill>
              </a:rPr>
              <a:t>VIRTUALIZATION AND COMMON STANDARDS IN CLOUD COMPUTING</a:t>
            </a:r>
            <a:endParaRPr lang="en-IN" sz="3200" dirty="0"/>
          </a:p>
        </p:txBody>
      </p:sp>
      <p:sp>
        <p:nvSpPr>
          <p:cNvPr id="3" name="Content Placeholder 2"/>
          <p:cNvSpPr>
            <a:spLocks noGrp="1"/>
          </p:cNvSpPr>
          <p:nvPr>
            <p:ph idx="1"/>
          </p:nvPr>
        </p:nvSpPr>
        <p:spPr>
          <a:xfrm>
            <a:off x="457200" y="1689119"/>
            <a:ext cx="8229600" cy="4525963"/>
          </a:xfrm>
        </p:spPr>
        <p:txBody>
          <a:bodyPr>
            <a:normAutofit/>
          </a:bodyPr>
          <a:lstStyle/>
          <a:p>
            <a:pPr algn="just"/>
            <a:r>
              <a:rPr lang="en-IN" sz="2400" dirty="0"/>
              <a:t>The reincarnation of virtual machines (VMs) presents a great opportunity for parallel, cluster, grid, cloud, and distributed computing. </a:t>
            </a:r>
          </a:p>
          <a:p>
            <a:pPr algn="just"/>
            <a:r>
              <a:rPr lang="en-IN" sz="2400" dirty="0"/>
              <a:t>Virtualization technology benefits the computer and IT industries by enabling users to share expensive hardware resources by multiplexing VMs on the same set of hardware hosts. </a:t>
            </a:r>
          </a:p>
          <a:p>
            <a:pPr algn="just"/>
            <a:r>
              <a:rPr lang="en-IN" sz="2400" dirty="0"/>
              <a:t>This unit covers virtualization levels, VM architectures, virtual networking, virtual cluster construction.</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6908"/>
          </a:xfrm>
        </p:spPr>
        <p:txBody>
          <a:bodyPr>
            <a:normAutofit/>
          </a:bodyPr>
          <a:lstStyle/>
          <a:p>
            <a:r>
              <a:rPr lang="en-US" sz="3200" dirty="0"/>
              <a:t>Types of Hardware Virtualization</a:t>
            </a:r>
            <a:endParaRPr lang="en-IN" sz="3200" dirty="0"/>
          </a:p>
        </p:txBody>
      </p:sp>
      <p:sp>
        <p:nvSpPr>
          <p:cNvPr id="3" name="Content Placeholder 2"/>
          <p:cNvSpPr>
            <a:spLocks noGrp="1"/>
          </p:cNvSpPr>
          <p:nvPr>
            <p:ph idx="1"/>
          </p:nvPr>
        </p:nvSpPr>
        <p:spPr>
          <a:xfrm>
            <a:off x="457200" y="1142984"/>
            <a:ext cx="8229600" cy="4983179"/>
          </a:xfrm>
        </p:spPr>
        <p:txBody>
          <a:bodyPr>
            <a:normAutofit lnSpcReduction="10000"/>
          </a:bodyPr>
          <a:lstStyle/>
          <a:p>
            <a:pPr algn="just"/>
            <a:r>
              <a:rPr lang="en-IN" sz="2200" dirty="0"/>
              <a:t>Hardware virtualization is of three kinds:</a:t>
            </a:r>
          </a:p>
          <a:p>
            <a:pPr algn="just"/>
            <a:r>
              <a:rPr lang="en-IN" sz="2200" b="1" dirty="0"/>
              <a:t>Full Virtualization:</a:t>
            </a:r>
            <a:r>
              <a:rPr lang="en-IN" sz="2200" dirty="0"/>
              <a:t> </a:t>
            </a:r>
            <a:r>
              <a:rPr lang="en-IN" sz="2400" dirty="0"/>
              <a:t> The complete simulation of the actual hardware takes place to allow the software to run an unmodified guest OS. </a:t>
            </a:r>
          </a:p>
          <a:p>
            <a:pPr algn="just"/>
            <a:r>
              <a:rPr lang="en-IN" sz="2200" b="1" dirty="0"/>
              <a:t>Emulation Virtualization:</a:t>
            </a:r>
            <a:r>
              <a:rPr lang="en-IN" sz="2200" dirty="0"/>
              <a:t> The virtual machine simulates the hardware &amp; is independent. Furthermore, the guest OS doesn't require any modification.</a:t>
            </a:r>
          </a:p>
          <a:p>
            <a:pPr algn="just"/>
            <a:r>
              <a:rPr lang="en-IN" sz="2200" b="1" dirty="0"/>
              <a:t>Para-Virtualization:</a:t>
            </a:r>
            <a:r>
              <a:rPr lang="en-IN" sz="2200" dirty="0"/>
              <a:t> The hardware is not simulated; instead the guest software runs its isolated system.</a:t>
            </a:r>
          </a:p>
          <a:p>
            <a:pPr algn="just"/>
            <a:r>
              <a:rPr lang="en-IN" sz="2400" dirty="0"/>
              <a:t>In this type of virtualization, software unmodified runs in modified OS as a separate system.</a:t>
            </a:r>
          </a:p>
          <a:p>
            <a:pPr algn="just"/>
            <a:r>
              <a:rPr lang="en-US" sz="2400" b="1" dirty="0"/>
              <a:t>Partial Virtualization:</a:t>
            </a:r>
            <a:r>
              <a:rPr lang="en-US" sz="2400" dirty="0"/>
              <a:t> </a:t>
            </a:r>
            <a:r>
              <a:rPr lang="en-IN" sz="2400" dirty="0"/>
              <a:t>In this type of hardware virtualization, the software may need modification to run.</a:t>
            </a:r>
            <a:endParaRPr lang="en-IN" sz="2200" dirty="0"/>
          </a:p>
          <a:p>
            <a:pPr algn="just"/>
            <a:endParaRPr lang="en-IN" sz="220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1414"/>
            <a:ext cx="8229600" cy="796908"/>
          </a:xfrm>
        </p:spPr>
        <p:txBody>
          <a:bodyPr>
            <a:normAutofit/>
          </a:bodyPr>
          <a:lstStyle/>
          <a:p>
            <a:r>
              <a:rPr lang="en-US" sz="3200" b="1" dirty="0"/>
              <a:t>Types of Hypervisor</a:t>
            </a:r>
            <a:endParaRPr lang="en-IN" sz="3200" b="1" dirty="0"/>
          </a:p>
        </p:txBody>
      </p:sp>
      <p:sp>
        <p:nvSpPr>
          <p:cNvPr id="3" name="Content Placeholder 2"/>
          <p:cNvSpPr>
            <a:spLocks noGrp="1"/>
          </p:cNvSpPr>
          <p:nvPr>
            <p:ph idx="1"/>
          </p:nvPr>
        </p:nvSpPr>
        <p:spPr>
          <a:xfrm>
            <a:off x="0" y="928670"/>
            <a:ext cx="8929718" cy="5054617"/>
          </a:xfrm>
        </p:spPr>
        <p:txBody>
          <a:bodyPr>
            <a:normAutofit/>
          </a:bodyPr>
          <a:lstStyle/>
          <a:p>
            <a:pPr algn="just"/>
            <a:r>
              <a:rPr lang="en-IN" sz="2000" b="1" dirty="0"/>
              <a:t>Type-I hypervisors:  </a:t>
            </a:r>
            <a:r>
              <a:rPr lang="en-IN" sz="2000" dirty="0"/>
              <a:t>It runs at the top of hardware. That’s why they take the place of operating system. They interact directly with the ISA interface exposed by the underlying hardware.</a:t>
            </a:r>
          </a:p>
          <a:p>
            <a:r>
              <a:rPr lang="en-IN" sz="2000" b="1" dirty="0"/>
              <a:t>Type-II hypervisor: </a:t>
            </a:r>
            <a:r>
              <a:rPr lang="en-IN" sz="2000" dirty="0"/>
              <a:t>To provide virtualization services, the support of an operating system is required. The programs managed by the OS, which interact with Type II hypervisor through the ABI and emulate the ISA of virtual hardware for guest operating system.</a:t>
            </a:r>
          </a:p>
        </p:txBody>
      </p:sp>
      <p:pic>
        <p:nvPicPr>
          <p:cNvPr id="6146" name="Picture 2"/>
          <p:cNvPicPr>
            <a:picLocks noChangeAspect="1" noChangeArrowheads="1"/>
          </p:cNvPicPr>
          <p:nvPr/>
        </p:nvPicPr>
        <p:blipFill>
          <a:blip r:embed="rId2"/>
          <a:srcRect/>
          <a:stretch>
            <a:fillRect/>
          </a:stretch>
        </p:blipFill>
        <p:spPr bwMode="auto">
          <a:xfrm>
            <a:off x="1647848" y="3252809"/>
            <a:ext cx="6210300" cy="3248025"/>
          </a:xfrm>
          <a:prstGeom prst="rect">
            <a:avLst/>
          </a:prstGeom>
          <a:noFill/>
          <a:ln w="9525">
            <a:noFill/>
            <a:miter lim="800000"/>
            <a:headEnd/>
            <a:tailEnd/>
          </a:ln>
          <a:effec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1414"/>
            <a:ext cx="8229600" cy="796908"/>
          </a:xfrm>
        </p:spPr>
        <p:txBody>
          <a:bodyPr>
            <a:normAutofit/>
          </a:bodyPr>
          <a:lstStyle/>
          <a:p>
            <a:r>
              <a:rPr lang="en-US" sz="3200" dirty="0"/>
              <a:t>Types of Hypervisor</a:t>
            </a:r>
            <a:endParaRPr lang="en-IN" sz="3200" dirty="0"/>
          </a:p>
        </p:txBody>
      </p:sp>
      <p:sp>
        <p:nvSpPr>
          <p:cNvPr id="3" name="Content Placeholder 2"/>
          <p:cNvSpPr>
            <a:spLocks noGrp="1"/>
          </p:cNvSpPr>
          <p:nvPr>
            <p:ph idx="1"/>
          </p:nvPr>
        </p:nvSpPr>
        <p:spPr>
          <a:xfrm>
            <a:off x="142876" y="928670"/>
            <a:ext cx="8715404" cy="5054617"/>
          </a:xfrm>
        </p:spPr>
        <p:txBody>
          <a:bodyPr>
            <a:normAutofit/>
          </a:bodyPr>
          <a:lstStyle/>
          <a:p>
            <a:pPr algn="just" fontAlgn="base"/>
            <a:r>
              <a:rPr lang="en-IN" sz="2200" b="1" dirty="0"/>
              <a:t>Advantages of hardware-based virtualization –</a:t>
            </a:r>
            <a:br>
              <a:rPr lang="en-IN" sz="2200" dirty="0"/>
            </a:br>
            <a:r>
              <a:rPr lang="en-IN" sz="2200" dirty="0"/>
              <a:t>It reduces the maintenance overhead of </a:t>
            </a:r>
            <a:r>
              <a:rPr lang="en-IN" sz="2200" dirty="0" err="1"/>
              <a:t>para</a:t>
            </a:r>
            <a:r>
              <a:rPr lang="en-IN" sz="2200" dirty="0"/>
              <a:t>-virtualization as it reduces (ideally, eliminates) the modification in the guest operating system. </a:t>
            </a:r>
          </a:p>
          <a:p>
            <a:pPr algn="just" fontAlgn="base"/>
            <a:r>
              <a:rPr lang="en-IN" sz="2200" b="1" dirty="0"/>
              <a:t>Disadvantages of hardware-based virtualization –</a:t>
            </a:r>
            <a:endParaRPr lang="en-IN" sz="2200" dirty="0"/>
          </a:p>
          <a:p>
            <a:pPr algn="just" fontAlgn="base"/>
            <a:r>
              <a:rPr lang="en-IN" sz="2200" dirty="0"/>
              <a:t>Hardware-based virtualization requires explicit support in the host CPU, which may not available on all x86/x86_64 processors. </a:t>
            </a:r>
          </a:p>
          <a:p>
            <a:pPr algn="just" fontAlgn="base"/>
            <a:r>
              <a:rPr lang="en-IN" sz="2200" dirty="0"/>
              <a:t>A “pure” hardware-based virtualization approach, including entire unmodified guest operating system, involves many VM traps, and thus rapid increase in CPU overhead occurs which limits the scalability and efficiency of server consolidation. </a:t>
            </a:r>
          </a:p>
          <a:p>
            <a:pPr algn="just" fontAlgn="base"/>
            <a:r>
              <a:rPr lang="en-IN" sz="2200" dirty="0"/>
              <a:t>This performance hit can be mitigated by the use of </a:t>
            </a:r>
            <a:r>
              <a:rPr lang="en-IN" sz="2200" dirty="0" err="1"/>
              <a:t>para</a:t>
            </a:r>
            <a:r>
              <a:rPr lang="en-IN" sz="2200" dirty="0"/>
              <a:t>-virtualized drivers; the combination has been called “hybrid virtualization”.</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25470"/>
          </a:xfrm>
        </p:spPr>
        <p:txBody>
          <a:bodyPr>
            <a:normAutofit/>
          </a:bodyPr>
          <a:lstStyle/>
          <a:p>
            <a:r>
              <a:rPr lang="en-IN" sz="3200" dirty="0"/>
              <a:t>Operating system-based virtualization</a:t>
            </a:r>
          </a:p>
        </p:txBody>
      </p:sp>
      <p:sp>
        <p:nvSpPr>
          <p:cNvPr id="3" name="Content Placeholder 2"/>
          <p:cNvSpPr>
            <a:spLocks noGrp="1"/>
          </p:cNvSpPr>
          <p:nvPr>
            <p:ph idx="1"/>
          </p:nvPr>
        </p:nvSpPr>
        <p:spPr>
          <a:xfrm>
            <a:off x="214282" y="928670"/>
            <a:ext cx="8643998" cy="5054617"/>
          </a:xfrm>
        </p:spPr>
        <p:txBody>
          <a:bodyPr>
            <a:noAutofit/>
          </a:bodyPr>
          <a:lstStyle/>
          <a:p>
            <a:pPr algn="just" fontAlgn="base"/>
            <a:r>
              <a:rPr lang="en-IN" sz="2200" dirty="0"/>
              <a:t>It is the </a:t>
            </a:r>
            <a:r>
              <a:rPr lang="en-IN" sz="2200" b="1" dirty="0"/>
              <a:t>installation of virtualization software in a pre-existing operating system,</a:t>
            </a:r>
            <a:r>
              <a:rPr lang="en-IN" sz="2200" dirty="0"/>
              <a:t> which is called the </a:t>
            </a:r>
            <a:r>
              <a:rPr lang="en-IN" sz="2200" i="1" dirty="0"/>
              <a:t>host operating system</a:t>
            </a:r>
            <a:r>
              <a:rPr lang="en-IN" sz="2200" dirty="0"/>
              <a:t> (Figure 1). For example, a user whose workstation has a specific version of Windows installed decides it wants to generate virtual machines. </a:t>
            </a:r>
          </a:p>
          <a:p>
            <a:pPr algn="just" fontAlgn="base"/>
            <a:r>
              <a:rPr lang="en-IN" sz="2200" dirty="0"/>
              <a:t>It installs the virtualization software into its host operating system like any other program and uses this application to generate and operate one or more virtual machine. </a:t>
            </a:r>
          </a:p>
          <a:p>
            <a:pPr algn="just" fontAlgn="base"/>
            <a:r>
              <a:rPr lang="en-IN" sz="2200" dirty="0"/>
              <a:t>Since the host operating system can provide hardware devices with the necessary support, operating system virtualization can rectify hardware compatibility issues even if the hardware driver is unavailable to the virtualization software.</a:t>
            </a:r>
          </a:p>
          <a:p>
            <a:pPr algn="just" fontAlgn="base"/>
            <a:r>
              <a:rPr lang="en-IN" sz="2200" dirty="0"/>
              <a:t>Hardware independence that is enabled by virtualization allows hardware IT resources to be more flexibly used. For example, let’s take a scenario in which the host operating system has the software necessary for controlling five network adapters that are available to the physical computer. The virtualization software can make the five network adapters available to the virtual machine.</a:t>
            </a:r>
          </a:p>
          <a:p>
            <a:pPr algn="just"/>
            <a:endParaRPr lang="en-IN" sz="2200"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4"/>
            <a:ext cx="8229600" cy="725470"/>
          </a:xfrm>
        </p:spPr>
        <p:txBody>
          <a:bodyPr>
            <a:normAutofit/>
          </a:bodyPr>
          <a:lstStyle/>
          <a:p>
            <a:r>
              <a:rPr lang="en-IN" sz="3200" dirty="0"/>
              <a:t>Operating system-based virtualization</a:t>
            </a:r>
          </a:p>
        </p:txBody>
      </p:sp>
      <p:sp>
        <p:nvSpPr>
          <p:cNvPr id="3" name="Content Placeholder 2"/>
          <p:cNvSpPr>
            <a:spLocks noGrp="1"/>
          </p:cNvSpPr>
          <p:nvPr>
            <p:ph idx="1"/>
          </p:nvPr>
        </p:nvSpPr>
        <p:spPr>
          <a:xfrm>
            <a:off x="285720" y="714356"/>
            <a:ext cx="8401080" cy="5411807"/>
          </a:xfrm>
        </p:spPr>
        <p:txBody>
          <a:bodyPr>
            <a:noAutofit/>
          </a:bodyPr>
          <a:lstStyle/>
          <a:p>
            <a:pPr algn="just"/>
            <a:r>
              <a:rPr lang="en-IN" sz="2000" dirty="0"/>
              <a:t>Operating system level virtualization is achieved by the host system running a single OS kernel and through its control of guest operating system functionality. </a:t>
            </a:r>
          </a:p>
          <a:p>
            <a:pPr algn="just"/>
            <a:r>
              <a:rPr lang="en-IN" sz="2000" dirty="0"/>
              <a:t>It is a technique where the kernel of an operating system allows for multiple isolated user-space instances. These instances </a:t>
            </a:r>
            <a:r>
              <a:rPr lang="en-IN" sz="2000" b="1" dirty="0"/>
              <a:t>run on top of an existing host operating system</a:t>
            </a:r>
            <a:r>
              <a:rPr lang="en-IN" sz="2000" dirty="0"/>
              <a:t> and provide a set of libraries that applications interact with, giving them the illusion that they are running on a machine dedicated to its use. The instances are known as </a:t>
            </a:r>
            <a:r>
              <a:rPr lang="en-IN" sz="2000" b="1" dirty="0"/>
              <a:t>Containers</a:t>
            </a:r>
            <a:r>
              <a:rPr lang="en-IN" sz="2000" dirty="0"/>
              <a:t>, </a:t>
            </a:r>
            <a:r>
              <a:rPr lang="en-IN" sz="2000" b="1" dirty="0"/>
              <a:t>Virtual Private Servers</a:t>
            </a:r>
            <a:r>
              <a:rPr lang="en-IN" sz="2000" dirty="0"/>
              <a:t> or </a:t>
            </a:r>
            <a:r>
              <a:rPr lang="en-IN" sz="2000" b="1" dirty="0"/>
              <a:t>Virtual Environments</a:t>
            </a:r>
            <a:r>
              <a:rPr lang="en-IN" sz="2000" dirty="0"/>
              <a:t>.</a:t>
            </a:r>
          </a:p>
          <a:p>
            <a:pPr algn="just"/>
            <a:r>
              <a:rPr lang="en-IN" sz="2000" dirty="0"/>
              <a:t>Under this </a:t>
            </a:r>
            <a:r>
              <a:rPr lang="en-IN" sz="2000" i="1" u="sng" dirty="0"/>
              <a:t>shared kernel virtualization</a:t>
            </a:r>
            <a:r>
              <a:rPr lang="en-IN" sz="2000" dirty="0"/>
              <a:t> the virtual guest systems each have their own root file system but share the kernel of the host operating system. </a:t>
            </a:r>
            <a:br>
              <a:rPr lang="en-IN" sz="2000" dirty="0"/>
            </a:br>
            <a:endParaRPr lang="en-IN" sz="2000" dirty="0"/>
          </a:p>
        </p:txBody>
      </p:sp>
      <p:sp>
        <p:nvSpPr>
          <p:cNvPr id="7174" name="AutoShape 6" descr="[image%255B30%255D.pn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pic>
        <p:nvPicPr>
          <p:cNvPr id="7175" name="Picture 7"/>
          <p:cNvPicPr>
            <a:picLocks noChangeAspect="1" noChangeArrowheads="1"/>
          </p:cNvPicPr>
          <p:nvPr/>
        </p:nvPicPr>
        <p:blipFill>
          <a:blip r:embed="rId2"/>
          <a:srcRect/>
          <a:stretch>
            <a:fillRect/>
          </a:stretch>
        </p:blipFill>
        <p:spPr bwMode="auto">
          <a:xfrm>
            <a:off x="714348" y="4233886"/>
            <a:ext cx="3438525" cy="2552700"/>
          </a:xfrm>
          <a:prstGeom prst="rect">
            <a:avLst/>
          </a:prstGeom>
          <a:noFill/>
          <a:ln w="9525">
            <a:noFill/>
            <a:miter lim="800000"/>
            <a:headEnd/>
            <a:tailEnd/>
          </a:ln>
          <a:effectLst/>
        </p:spPr>
      </p:pic>
      <p:pic>
        <p:nvPicPr>
          <p:cNvPr id="7180" name="Picture 12"/>
          <p:cNvPicPr>
            <a:picLocks noChangeAspect="1" noChangeArrowheads="1"/>
          </p:cNvPicPr>
          <p:nvPr/>
        </p:nvPicPr>
        <p:blipFill>
          <a:blip r:embed="rId3"/>
          <a:srcRect/>
          <a:stretch>
            <a:fillRect/>
          </a:stretch>
        </p:blipFill>
        <p:spPr bwMode="auto">
          <a:xfrm>
            <a:off x="4357686" y="4286256"/>
            <a:ext cx="3438525" cy="2357430"/>
          </a:xfrm>
          <a:prstGeom prst="rect">
            <a:avLst/>
          </a:prstGeom>
          <a:noFill/>
          <a:ln w="9525">
            <a:noFill/>
            <a:miter lim="800000"/>
            <a:headEnd/>
            <a:tailEnd/>
          </a:ln>
          <a:effec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4"/>
            <a:ext cx="8229600" cy="725470"/>
          </a:xfrm>
        </p:spPr>
        <p:txBody>
          <a:bodyPr>
            <a:normAutofit/>
          </a:bodyPr>
          <a:lstStyle/>
          <a:p>
            <a:r>
              <a:rPr lang="en-IN" sz="3200" dirty="0"/>
              <a:t>Operating system-based virtualization</a:t>
            </a:r>
          </a:p>
        </p:txBody>
      </p:sp>
      <p:sp>
        <p:nvSpPr>
          <p:cNvPr id="3" name="Content Placeholder 2"/>
          <p:cNvSpPr>
            <a:spLocks noGrp="1"/>
          </p:cNvSpPr>
          <p:nvPr>
            <p:ph idx="1"/>
          </p:nvPr>
        </p:nvSpPr>
        <p:spPr>
          <a:xfrm>
            <a:off x="285720" y="642918"/>
            <a:ext cx="8401080" cy="5411807"/>
          </a:xfrm>
        </p:spPr>
        <p:txBody>
          <a:bodyPr>
            <a:noAutofit/>
          </a:bodyPr>
          <a:lstStyle/>
          <a:p>
            <a:pPr algn="just"/>
            <a:r>
              <a:rPr lang="en-IN" sz="2000" dirty="0"/>
              <a:t>This is a special case of </a:t>
            </a:r>
            <a:r>
              <a:rPr lang="en-IN" sz="2000" u="sng" dirty="0"/>
              <a:t>Hosted Virtualization</a:t>
            </a:r>
            <a:r>
              <a:rPr lang="en-IN" sz="2000" dirty="0"/>
              <a:t> where the hypervisor (the container) has very limited functionality, relying on the Host OS for CPU scheduling and memory management. </a:t>
            </a:r>
          </a:p>
          <a:p>
            <a:pPr algn="just"/>
            <a:r>
              <a:rPr lang="en-IN" sz="2000" dirty="0"/>
              <a:t>This method uses virtualization at the OS level, doesn’t even include the use of a real hypervisor; instead, the virtualization capabilities are part of the hosting operating system, which performs all the functions of the hypervisor. Examples: </a:t>
            </a:r>
            <a:r>
              <a:rPr lang="en-IN" sz="2000" dirty="0" err="1"/>
              <a:t>OpenVZ</a:t>
            </a:r>
            <a:r>
              <a:rPr lang="en-IN" sz="2000" dirty="0"/>
              <a:t>, </a:t>
            </a:r>
            <a:r>
              <a:rPr lang="en-IN" sz="2000" dirty="0" err="1"/>
              <a:t>Virtuozzo</a:t>
            </a:r>
            <a:r>
              <a:rPr lang="en-IN" sz="2000" dirty="0"/>
              <a:t>, Solaris Zones. </a:t>
            </a:r>
            <a:r>
              <a:rPr lang="en-IN" sz="2000" dirty="0" err="1"/>
              <a:t>SmartOS</a:t>
            </a:r>
            <a:r>
              <a:rPr lang="en-IN" sz="2000" dirty="0"/>
              <a:t>, Citrix and </a:t>
            </a:r>
            <a:r>
              <a:rPr lang="en-IN" sz="2000" dirty="0" err="1"/>
              <a:t>XenServer</a:t>
            </a:r>
            <a:r>
              <a:rPr lang="en-IN" sz="2000" dirty="0"/>
              <a:t>. </a:t>
            </a:r>
          </a:p>
          <a:p>
            <a:pPr algn="just"/>
            <a:r>
              <a:rPr lang="en-IN" sz="2000" b="1" dirty="0"/>
              <a:t>Advantages of OS Level Virtualization</a:t>
            </a:r>
          </a:p>
          <a:p>
            <a:pPr algn="just"/>
            <a:r>
              <a:rPr lang="en-IN" sz="2000" dirty="0"/>
              <a:t>This form of virtualization usually imposes little or no overhead thereby ensuring most of the machine’s resources are available to the applications running in the containers.</a:t>
            </a:r>
          </a:p>
          <a:p>
            <a:pPr algn="just"/>
            <a:r>
              <a:rPr lang="en-IN" sz="2000" dirty="0"/>
              <a:t>This is a cost-effective and efficient solution for creating similar guests, but it’s only practical for certain situations. It is an ideal approach for web hosting companies which have multiple virtual web servers running on a single box or blade. </a:t>
            </a:r>
          </a:p>
          <a:p>
            <a:pPr algn="just"/>
            <a:r>
              <a:rPr lang="en-IN" sz="2000" dirty="0"/>
              <a:t>This is very convenient because patches or modifications can be made to the host server and they will instantly be applied to all of the containers. </a:t>
            </a:r>
            <a:br>
              <a:rPr lang="en-IN" sz="2000" dirty="0"/>
            </a:br>
            <a:endParaRPr lang="en-IN" sz="2000" dirty="0"/>
          </a:p>
        </p:txBody>
      </p:sp>
      <p:sp>
        <p:nvSpPr>
          <p:cNvPr id="7174" name="AutoShape 6" descr="[image%255B30%255D.pn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4"/>
            <a:ext cx="8229600" cy="725470"/>
          </a:xfrm>
        </p:spPr>
        <p:txBody>
          <a:bodyPr>
            <a:normAutofit/>
          </a:bodyPr>
          <a:lstStyle/>
          <a:p>
            <a:r>
              <a:rPr lang="en-IN" sz="3200" dirty="0"/>
              <a:t>Operating system-based virtualization</a:t>
            </a:r>
          </a:p>
        </p:txBody>
      </p:sp>
      <p:sp>
        <p:nvSpPr>
          <p:cNvPr id="3" name="Content Placeholder 2"/>
          <p:cNvSpPr>
            <a:spLocks noGrp="1"/>
          </p:cNvSpPr>
          <p:nvPr>
            <p:ph idx="1"/>
          </p:nvPr>
        </p:nvSpPr>
        <p:spPr>
          <a:xfrm>
            <a:off x="285720" y="714356"/>
            <a:ext cx="8572560" cy="5411807"/>
          </a:xfrm>
        </p:spPr>
        <p:txBody>
          <a:bodyPr>
            <a:noAutofit/>
          </a:bodyPr>
          <a:lstStyle/>
          <a:p>
            <a:pPr algn="just"/>
            <a:r>
              <a:rPr lang="en-IN" sz="2000" b="1" dirty="0"/>
              <a:t>Limitations of OS Level Virtualization</a:t>
            </a:r>
          </a:p>
          <a:p>
            <a:pPr algn="just"/>
            <a:r>
              <a:rPr lang="en-IN" sz="2000" dirty="0"/>
              <a:t>This approach typically limits operating system choice. </a:t>
            </a:r>
          </a:p>
          <a:p>
            <a:pPr algn="just"/>
            <a:r>
              <a:rPr lang="en-IN" sz="2000" dirty="0"/>
              <a:t>Containerization usually means that every guest OS must be identical or similar to the host in terms of version number and patch level. </a:t>
            </a:r>
          </a:p>
          <a:p>
            <a:pPr algn="just"/>
            <a:r>
              <a:rPr lang="en-IN" sz="2000" dirty="0"/>
              <a:t>For example, with Linux as the host operating system, only Linux distributions can be run as the guest operating systems. This can cause problems if you want to run different applications in the containers, since applications are often certified for only a certain OS version and patch level.</a:t>
            </a:r>
          </a:p>
        </p:txBody>
      </p:sp>
      <p:sp>
        <p:nvSpPr>
          <p:cNvPr id="7174" name="AutoShape 6" descr="[image%255B30%255D.pn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pic>
        <p:nvPicPr>
          <p:cNvPr id="6" name="Picture 2"/>
          <p:cNvPicPr>
            <a:picLocks noChangeAspect="1" noChangeArrowheads="1"/>
          </p:cNvPicPr>
          <p:nvPr/>
        </p:nvPicPr>
        <p:blipFill>
          <a:blip r:embed="rId2"/>
          <a:srcRect/>
          <a:stretch>
            <a:fillRect/>
          </a:stretch>
        </p:blipFill>
        <p:spPr bwMode="auto">
          <a:xfrm>
            <a:off x="5072066" y="3500438"/>
            <a:ext cx="2928958" cy="3147312"/>
          </a:xfrm>
          <a:prstGeom prst="rect">
            <a:avLst/>
          </a:prstGeom>
          <a:noFill/>
          <a:ln w="9525">
            <a:noFill/>
            <a:miter lim="800000"/>
            <a:headEnd/>
            <a:tailEnd/>
          </a:ln>
          <a:effectLst/>
        </p:spPr>
      </p:pic>
      <p:sp>
        <p:nvSpPr>
          <p:cNvPr id="7" name="Rectangle 6"/>
          <p:cNvSpPr/>
          <p:nvPr/>
        </p:nvSpPr>
        <p:spPr>
          <a:xfrm>
            <a:off x="714348" y="3643314"/>
            <a:ext cx="3857652" cy="1323439"/>
          </a:xfrm>
          <a:prstGeom prst="rect">
            <a:avLst/>
          </a:prstGeom>
        </p:spPr>
        <p:txBody>
          <a:bodyPr wrap="square">
            <a:spAutoFit/>
          </a:bodyPr>
          <a:lstStyle/>
          <a:p>
            <a:pPr algn="just"/>
            <a:r>
              <a:rPr lang="en-IN" sz="2000" dirty="0"/>
              <a:t>It is not possible for a Linux guest system designed for the 3.0.9 version of the kernel to share a 3.1.1 version kernel.</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6"/>
            <a:ext cx="8229600" cy="1143000"/>
          </a:xfrm>
        </p:spPr>
        <p:txBody>
          <a:bodyPr>
            <a:normAutofit/>
          </a:bodyPr>
          <a:lstStyle/>
          <a:p>
            <a:r>
              <a:rPr lang="en-IN" sz="3200" dirty="0"/>
              <a:t>Virtualization Support at the OS Level</a:t>
            </a:r>
          </a:p>
        </p:txBody>
      </p:sp>
      <p:sp>
        <p:nvSpPr>
          <p:cNvPr id="3" name="Content Placeholder 2"/>
          <p:cNvSpPr>
            <a:spLocks noGrp="1"/>
          </p:cNvSpPr>
          <p:nvPr>
            <p:ph idx="1"/>
          </p:nvPr>
        </p:nvSpPr>
        <p:spPr>
          <a:xfrm>
            <a:off x="214282" y="874713"/>
            <a:ext cx="8501122" cy="4983179"/>
          </a:xfrm>
        </p:spPr>
        <p:txBody>
          <a:bodyPr>
            <a:noAutofit/>
          </a:bodyPr>
          <a:lstStyle/>
          <a:p>
            <a:pPr algn="just"/>
            <a:r>
              <a:rPr lang="en-IN" sz="2400" dirty="0"/>
              <a:t>Operating system virtualization inserts a virtualization layer inside an operating system to partition a machine’s physical resources. </a:t>
            </a:r>
          </a:p>
          <a:p>
            <a:pPr algn="just"/>
            <a:r>
              <a:rPr lang="en-IN" sz="2400" dirty="0"/>
              <a:t>It enables multiple isolated VMs within a single operating system kernel. This kind of VM is often called a </a:t>
            </a:r>
            <a:r>
              <a:rPr lang="en-IN" sz="2400" b="1" dirty="0"/>
              <a:t>virtual execution environment</a:t>
            </a:r>
            <a:r>
              <a:rPr lang="en-IN" sz="2400" dirty="0"/>
              <a:t> (VE), </a:t>
            </a:r>
            <a:r>
              <a:rPr lang="en-IN" sz="2400" b="1" dirty="0"/>
              <a:t>Virtual Private System </a:t>
            </a:r>
            <a:r>
              <a:rPr lang="en-IN" sz="2400" dirty="0"/>
              <a:t>(VPS), or </a:t>
            </a:r>
            <a:r>
              <a:rPr lang="en-IN" sz="2400" b="1" dirty="0"/>
              <a:t>simply container</a:t>
            </a:r>
            <a:r>
              <a:rPr lang="en-IN" sz="2400" dirty="0"/>
              <a:t>. </a:t>
            </a:r>
          </a:p>
          <a:p>
            <a:pPr algn="just"/>
            <a:r>
              <a:rPr lang="en-IN" sz="2400" dirty="0"/>
              <a:t>Although VEs can be customized for different people, they share the same operating system kernel. Therefore, OS-level virtualization is also called </a:t>
            </a:r>
            <a:r>
              <a:rPr lang="en-IN" sz="2400" b="1" dirty="0"/>
              <a:t>single-OS image virtualization</a:t>
            </a:r>
            <a:r>
              <a:rPr lang="en-IN" sz="2400" dirty="0"/>
              <a:t>.</a:t>
            </a:r>
            <a:endParaRPr lang="en-IN" sz="2200"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6"/>
            <a:ext cx="8229600" cy="1143000"/>
          </a:xfrm>
        </p:spPr>
        <p:txBody>
          <a:bodyPr>
            <a:normAutofit/>
          </a:bodyPr>
          <a:lstStyle/>
          <a:p>
            <a:r>
              <a:rPr lang="en-IN" sz="3200" dirty="0"/>
              <a:t>Virtualization Support at the OS Level</a:t>
            </a:r>
          </a:p>
        </p:txBody>
      </p:sp>
      <p:sp>
        <p:nvSpPr>
          <p:cNvPr id="3" name="Content Placeholder 2"/>
          <p:cNvSpPr>
            <a:spLocks noGrp="1"/>
          </p:cNvSpPr>
          <p:nvPr>
            <p:ph idx="1"/>
          </p:nvPr>
        </p:nvSpPr>
        <p:spPr>
          <a:xfrm>
            <a:off x="214282" y="874713"/>
            <a:ext cx="8501122" cy="4983179"/>
          </a:xfrm>
        </p:spPr>
        <p:txBody>
          <a:bodyPr>
            <a:noAutofit/>
          </a:bodyPr>
          <a:lstStyle/>
          <a:p>
            <a:pPr algn="just"/>
            <a:r>
              <a:rPr lang="en-IN" sz="2200" b="1" dirty="0"/>
              <a:t>Why OS-Level Virtualization? </a:t>
            </a:r>
          </a:p>
          <a:p>
            <a:pPr algn="just"/>
            <a:r>
              <a:rPr lang="en-IN" sz="2200" dirty="0"/>
              <a:t>It is </a:t>
            </a:r>
            <a:r>
              <a:rPr lang="en-IN" sz="2200" b="1" dirty="0"/>
              <a:t>slow to initialize a hardware-level VM </a:t>
            </a:r>
            <a:r>
              <a:rPr lang="en-IN" sz="2200" dirty="0"/>
              <a:t>as hardware-level VMs are fully isolated and each of them runs a separate operating system kernel. Initializing such a VM incurs large overhead in terms of both resource requirement and </a:t>
            </a:r>
            <a:r>
              <a:rPr lang="en-IN" sz="2200" dirty="0" err="1"/>
              <a:t>startup</a:t>
            </a:r>
            <a:r>
              <a:rPr lang="en-IN" sz="2200" dirty="0"/>
              <a:t> delays.</a:t>
            </a:r>
          </a:p>
          <a:p>
            <a:pPr algn="just"/>
            <a:r>
              <a:rPr lang="en-IN" sz="2200" dirty="0"/>
              <a:t>A VM can share the execution environment of the host machine, but any state changes in the VM are limited in the VM’s local environment. Therefore, such a VM has minimal start-up/shutdown cost, low resource requirement, and high scalability.</a:t>
            </a:r>
          </a:p>
          <a:p>
            <a:pPr algn="just"/>
            <a:r>
              <a:rPr lang="en-IN" sz="2200" dirty="0"/>
              <a:t>Storing the VM images also becomes an issue. </a:t>
            </a:r>
          </a:p>
          <a:p>
            <a:pPr algn="just"/>
            <a:r>
              <a:rPr lang="en-IN" sz="2200" b="1" dirty="0"/>
              <a:t>Full virtualization</a:t>
            </a:r>
            <a:r>
              <a:rPr lang="en-IN" sz="2200" dirty="0"/>
              <a:t> at the hardware level also has the disadvantages of slow performance and low density, and the need for </a:t>
            </a:r>
            <a:r>
              <a:rPr lang="en-IN" sz="2200" b="1" dirty="0" err="1"/>
              <a:t>para</a:t>
            </a:r>
            <a:r>
              <a:rPr lang="en-IN" sz="2200" b="1" dirty="0"/>
              <a:t>-virtualization</a:t>
            </a:r>
            <a:r>
              <a:rPr lang="en-IN" sz="2200" dirty="0"/>
              <a:t> to modify the guest OS. </a:t>
            </a:r>
          </a:p>
          <a:p>
            <a:pPr algn="just"/>
            <a:r>
              <a:rPr lang="en-IN" sz="2200" b="1" dirty="0"/>
              <a:t>OS-level virtualization</a:t>
            </a:r>
            <a:r>
              <a:rPr lang="en-IN" sz="2200" dirty="0"/>
              <a:t> provides a feasible solution for these hardware-level virtualization issues.</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6"/>
            <a:ext cx="8229600" cy="1143000"/>
          </a:xfrm>
        </p:spPr>
        <p:txBody>
          <a:bodyPr>
            <a:normAutofit/>
          </a:bodyPr>
          <a:lstStyle/>
          <a:p>
            <a:r>
              <a:rPr lang="en-IN" sz="3200" dirty="0"/>
              <a:t>Virtualization on Linux or Windows Platforms</a:t>
            </a:r>
          </a:p>
        </p:txBody>
      </p:sp>
      <p:sp>
        <p:nvSpPr>
          <p:cNvPr id="3" name="Content Placeholder 2"/>
          <p:cNvSpPr>
            <a:spLocks noGrp="1"/>
          </p:cNvSpPr>
          <p:nvPr>
            <p:ph idx="1"/>
          </p:nvPr>
        </p:nvSpPr>
        <p:spPr>
          <a:xfrm>
            <a:off x="214282" y="874713"/>
            <a:ext cx="8429684" cy="4983179"/>
          </a:xfrm>
        </p:spPr>
        <p:txBody>
          <a:bodyPr>
            <a:noAutofit/>
          </a:bodyPr>
          <a:lstStyle/>
          <a:p>
            <a:pPr algn="just"/>
            <a:r>
              <a:rPr lang="en-IN" sz="2200" dirty="0"/>
              <a:t>Table summarizes several examples of OS level virtualization tools that have been developed in recent years. Two OS tools (Linux </a:t>
            </a:r>
            <a:r>
              <a:rPr lang="en-IN" sz="2200" dirty="0" err="1"/>
              <a:t>vServer</a:t>
            </a:r>
            <a:r>
              <a:rPr lang="en-IN" sz="2200" dirty="0"/>
              <a:t> and </a:t>
            </a:r>
            <a:r>
              <a:rPr lang="en-IN" sz="2200" dirty="0" err="1"/>
              <a:t>OpenVZ</a:t>
            </a:r>
            <a:r>
              <a:rPr lang="en-IN" sz="2200" dirty="0"/>
              <a:t>) support Linux platforms to run other platform-based applications through virtualization.</a:t>
            </a:r>
          </a:p>
          <a:p>
            <a:pPr algn="just"/>
            <a:r>
              <a:rPr lang="en-IN" sz="2200" dirty="0"/>
              <a:t>The third tool, FVM, is an attempt specifically developed for virtualization on the Windows NT platform.</a:t>
            </a:r>
          </a:p>
        </p:txBody>
      </p:sp>
      <p:pic>
        <p:nvPicPr>
          <p:cNvPr id="4" name="Picture 3"/>
          <p:cNvPicPr>
            <a:picLocks noChangeAspect="1" noChangeArrowheads="1"/>
          </p:cNvPicPr>
          <p:nvPr/>
        </p:nvPicPr>
        <p:blipFill>
          <a:blip r:embed="rId2"/>
          <a:srcRect/>
          <a:stretch>
            <a:fillRect/>
          </a:stretch>
        </p:blipFill>
        <p:spPr bwMode="auto">
          <a:xfrm>
            <a:off x="428596" y="3000372"/>
            <a:ext cx="8572528" cy="3714776"/>
          </a:xfrm>
          <a:prstGeom prst="rect">
            <a:avLst/>
          </a:prstGeom>
          <a:noFill/>
          <a:ln w="9525">
            <a:noFill/>
            <a:miter lim="800000"/>
            <a:headEnd/>
            <a:tailEnd/>
          </a:ln>
          <a:effec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8596" y="0"/>
            <a:ext cx="8229600" cy="1143000"/>
          </a:xfrm>
        </p:spPr>
        <p:txBody>
          <a:bodyPr>
            <a:normAutofit/>
          </a:bodyPr>
          <a:lstStyle/>
          <a:p>
            <a:r>
              <a:rPr lang="en-US" sz="3200" dirty="0"/>
              <a:t>Multi-core Vs. Virtualization Architecture</a:t>
            </a:r>
            <a:endParaRPr lang="en-IN" sz="3200" dirty="0"/>
          </a:p>
        </p:txBody>
      </p:sp>
      <p:sp>
        <p:nvSpPr>
          <p:cNvPr id="3" name="Content Placeholder 2"/>
          <p:cNvSpPr>
            <a:spLocks noGrp="1"/>
          </p:cNvSpPr>
          <p:nvPr>
            <p:ph idx="1"/>
          </p:nvPr>
        </p:nvSpPr>
        <p:spPr>
          <a:xfrm>
            <a:off x="457200" y="928670"/>
            <a:ext cx="8229600" cy="5197493"/>
          </a:xfrm>
        </p:spPr>
        <p:txBody>
          <a:bodyPr>
            <a:normAutofit/>
          </a:bodyPr>
          <a:lstStyle/>
          <a:p>
            <a:pPr algn="just"/>
            <a:endParaRPr lang="en-IN" sz="2000" dirty="0"/>
          </a:p>
        </p:txBody>
      </p:sp>
      <p:pic>
        <p:nvPicPr>
          <p:cNvPr id="1026" name="Picture 2"/>
          <p:cNvPicPr>
            <a:picLocks noChangeAspect="1" noChangeArrowheads="1"/>
          </p:cNvPicPr>
          <p:nvPr/>
        </p:nvPicPr>
        <p:blipFill>
          <a:blip r:embed="rId2"/>
          <a:srcRect/>
          <a:stretch>
            <a:fillRect/>
          </a:stretch>
        </p:blipFill>
        <p:spPr bwMode="auto">
          <a:xfrm>
            <a:off x="785786" y="1357298"/>
            <a:ext cx="7591425" cy="4676775"/>
          </a:xfrm>
          <a:prstGeom prst="rect">
            <a:avLst/>
          </a:prstGeom>
          <a:noFill/>
          <a:ln w="9525">
            <a:noFill/>
            <a:miter lim="800000"/>
            <a:headEnd/>
            <a:tailEnd/>
          </a:ln>
          <a:effectLst/>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6"/>
            <a:ext cx="8229600" cy="1143000"/>
          </a:xfrm>
        </p:spPr>
        <p:txBody>
          <a:bodyPr>
            <a:normAutofit/>
          </a:bodyPr>
          <a:lstStyle/>
          <a:p>
            <a:r>
              <a:rPr lang="en-IN" sz="3200" dirty="0"/>
              <a:t>Middleware Support for Virtualization</a:t>
            </a:r>
          </a:p>
        </p:txBody>
      </p:sp>
      <p:sp>
        <p:nvSpPr>
          <p:cNvPr id="3" name="Content Placeholder 2"/>
          <p:cNvSpPr>
            <a:spLocks noGrp="1"/>
          </p:cNvSpPr>
          <p:nvPr>
            <p:ph idx="1"/>
          </p:nvPr>
        </p:nvSpPr>
        <p:spPr>
          <a:xfrm>
            <a:off x="214282" y="874713"/>
            <a:ext cx="8429684" cy="4983179"/>
          </a:xfrm>
        </p:spPr>
        <p:txBody>
          <a:bodyPr>
            <a:noAutofit/>
          </a:bodyPr>
          <a:lstStyle/>
          <a:p>
            <a:pPr algn="just"/>
            <a:r>
              <a:rPr lang="en-IN" sz="2000" b="1" dirty="0"/>
              <a:t>Library-level virtualization </a:t>
            </a:r>
            <a:r>
              <a:rPr lang="en-IN" sz="2000" dirty="0"/>
              <a:t>is also known as user-level Application Binary Interface (ABI) or </a:t>
            </a:r>
            <a:r>
              <a:rPr lang="en-IN" sz="2000" b="1" dirty="0"/>
              <a:t>API emulation</a:t>
            </a:r>
            <a:r>
              <a:rPr lang="en-IN" sz="2000" dirty="0"/>
              <a:t>. This type of virtualization can create execution environments for </a:t>
            </a:r>
            <a:r>
              <a:rPr lang="en-IN" sz="2000" b="1" dirty="0"/>
              <a:t>running alien programs on a platform rather than creating a VM to run the entire operating system.</a:t>
            </a:r>
            <a:r>
              <a:rPr lang="en-IN" sz="2000" dirty="0"/>
              <a:t> </a:t>
            </a:r>
          </a:p>
          <a:p>
            <a:pPr algn="just"/>
            <a:r>
              <a:rPr lang="en-IN" sz="2000" dirty="0"/>
              <a:t>API call interception and remapping are the key functions performed. </a:t>
            </a:r>
          </a:p>
        </p:txBody>
      </p:sp>
      <p:pic>
        <p:nvPicPr>
          <p:cNvPr id="2050" name="Picture 2"/>
          <p:cNvPicPr>
            <a:picLocks noChangeAspect="1" noChangeArrowheads="1"/>
          </p:cNvPicPr>
          <p:nvPr/>
        </p:nvPicPr>
        <p:blipFill>
          <a:blip r:embed="rId2"/>
          <a:srcRect/>
          <a:stretch>
            <a:fillRect/>
          </a:stretch>
        </p:blipFill>
        <p:spPr bwMode="auto">
          <a:xfrm>
            <a:off x="214282" y="2500306"/>
            <a:ext cx="8754063" cy="4286263"/>
          </a:xfrm>
          <a:prstGeom prst="rect">
            <a:avLst/>
          </a:prstGeom>
          <a:noFill/>
          <a:ln w="9525">
            <a:noFill/>
            <a:miter lim="800000"/>
            <a:headEnd/>
            <a:tailEnd/>
          </a:ln>
          <a:effec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6"/>
            <a:ext cx="8229600" cy="1143000"/>
          </a:xfrm>
        </p:spPr>
        <p:txBody>
          <a:bodyPr>
            <a:normAutofit/>
          </a:bodyPr>
          <a:lstStyle/>
          <a:p>
            <a:r>
              <a:rPr lang="en-IN" sz="3200" dirty="0"/>
              <a:t>Middleware Support for Virtualization</a:t>
            </a:r>
          </a:p>
        </p:txBody>
      </p:sp>
      <p:sp>
        <p:nvSpPr>
          <p:cNvPr id="3" name="Content Placeholder 2"/>
          <p:cNvSpPr>
            <a:spLocks noGrp="1"/>
          </p:cNvSpPr>
          <p:nvPr>
            <p:ph idx="1"/>
          </p:nvPr>
        </p:nvSpPr>
        <p:spPr>
          <a:xfrm>
            <a:off x="214282" y="874713"/>
            <a:ext cx="8429684" cy="4983179"/>
          </a:xfrm>
        </p:spPr>
        <p:txBody>
          <a:bodyPr>
            <a:noAutofit/>
          </a:bodyPr>
          <a:lstStyle/>
          <a:p>
            <a:pPr algn="just"/>
            <a:r>
              <a:rPr lang="en-IN" sz="2000" b="1" dirty="0"/>
              <a:t>The </a:t>
            </a:r>
            <a:r>
              <a:rPr lang="en-IN" sz="2000" b="1" dirty="0" err="1"/>
              <a:t>vCUDA</a:t>
            </a:r>
            <a:r>
              <a:rPr lang="en-IN" sz="2000" b="1" dirty="0"/>
              <a:t> for Virtualization of General-Purpose GPUs:</a:t>
            </a:r>
          </a:p>
          <a:p>
            <a:pPr algn="just"/>
            <a:r>
              <a:rPr lang="en-IN" sz="2000" dirty="0"/>
              <a:t>CUDA (Compute Unified Device Architecture) is a </a:t>
            </a:r>
            <a:r>
              <a:rPr lang="en-IN" sz="2000" b="1" dirty="0"/>
              <a:t>programming model and library for general-purpose GPUs</a:t>
            </a:r>
            <a:r>
              <a:rPr lang="en-IN" sz="2000" dirty="0"/>
              <a:t>. It leverages the high performance of GPUs to run compute-intensive applications on host operating systems. </a:t>
            </a:r>
          </a:p>
          <a:p>
            <a:pPr algn="just"/>
            <a:r>
              <a:rPr lang="en-IN" sz="2000" dirty="0" err="1"/>
              <a:t>vCUDA</a:t>
            </a:r>
            <a:r>
              <a:rPr lang="en-IN" sz="2000" dirty="0"/>
              <a:t> virtualizes the CUDA library and can be installed on guest </a:t>
            </a:r>
            <a:r>
              <a:rPr lang="en-IN" sz="2000" dirty="0" err="1"/>
              <a:t>OSes</a:t>
            </a:r>
            <a:r>
              <a:rPr lang="en-IN" sz="2000" dirty="0"/>
              <a:t>. When CUDA applications run on a guest OS and issue a call to the CUDA API, </a:t>
            </a:r>
            <a:r>
              <a:rPr lang="en-IN" sz="2000" dirty="0" err="1"/>
              <a:t>vCUDA</a:t>
            </a:r>
            <a:r>
              <a:rPr lang="en-IN" sz="2000" dirty="0"/>
              <a:t> intercepts the call and redirects it to the CUDA API running on the host OS. Figure next shows the basic concept of the </a:t>
            </a:r>
            <a:r>
              <a:rPr lang="en-IN" sz="2000" dirty="0" err="1"/>
              <a:t>vCUDA</a:t>
            </a:r>
            <a:r>
              <a:rPr lang="en-IN" sz="2000" dirty="0"/>
              <a:t> architecture .</a:t>
            </a:r>
          </a:p>
          <a:p>
            <a:pPr algn="just"/>
            <a:r>
              <a:rPr lang="en-IN" sz="2000" dirty="0"/>
              <a:t>The </a:t>
            </a:r>
            <a:r>
              <a:rPr lang="en-IN" sz="2000" dirty="0" err="1"/>
              <a:t>vCUDA</a:t>
            </a:r>
            <a:r>
              <a:rPr lang="en-IN" sz="2000" dirty="0"/>
              <a:t> employs a client-server model to implement CUDA virtualization.</a:t>
            </a:r>
          </a:p>
          <a:p>
            <a:pPr algn="just"/>
            <a:r>
              <a:rPr lang="en-IN" sz="2000" dirty="0"/>
              <a:t>It consists of three user space components: the </a:t>
            </a:r>
            <a:r>
              <a:rPr lang="en-IN" sz="2000" dirty="0" err="1"/>
              <a:t>vCUDA</a:t>
            </a:r>
            <a:r>
              <a:rPr lang="en-IN" sz="2000" dirty="0"/>
              <a:t> library, a virtual GPU in the guest OS (which acts as a client), and the </a:t>
            </a:r>
            <a:r>
              <a:rPr lang="en-IN" sz="2000" dirty="0" err="1"/>
              <a:t>vCUDA</a:t>
            </a:r>
            <a:r>
              <a:rPr lang="en-IN" sz="2000" dirty="0"/>
              <a:t> stub in the host OS (which acts as a server). </a:t>
            </a:r>
          </a:p>
          <a:p>
            <a:pPr algn="just"/>
            <a:r>
              <a:rPr lang="en-IN" sz="2000" dirty="0"/>
              <a:t>The </a:t>
            </a:r>
            <a:r>
              <a:rPr lang="en-IN" sz="2000" dirty="0" err="1"/>
              <a:t>vCUDA</a:t>
            </a:r>
            <a:r>
              <a:rPr lang="en-IN" sz="2000" dirty="0"/>
              <a:t> library resides in the guest OS as a substitute for the standard CUDA library. It is responsible for intercepting and redirecting API calls from the client to the stub. Besides these tasks, </a:t>
            </a:r>
            <a:r>
              <a:rPr lang="en-IN" sz="2000" dirty="0" err="1"/>
              <a:t>vCUDA</a:t>
            </a:r>
            <a:r>
              <a:rPr lang="en-IN" sz="2000" dirty="0"/>
              <a:t> also creates </a:t>
            </a:r>
            <a:r>
              <a:rPr lang="en-IN" sz="2000" dirty="0" err="1"/>
              <a:t>vGPUs</a:t>
            </a:r>
            <a:r>
              <a:rPr lang="en-IN" sz="2000" dirty="0"/>
              <a:t> and manages them.</a:t>
            </a:r>
          </a:p>
          <a:p>
            <a:pPr algn="just"/>
            <a:endParaRPr lang="en-IN" sz="2000"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6"/>
            <a:ext cx="8229600" cy="1143000"/>
          </a:xfrm>
        </p:spPr>
        <p:txBody>
          <a:bodyPr>
            <a:normAutofit/>
          </a:bodyPr>
          <a:lstStyle/>
          <a:p>
            <a:r>
              <a:rPr lang="en-IN" sz="3200" dirty="0"/>
              <a:t>Middleware Support for Virtualization</a:t>
            </a:r>
          </a:p>
        </p:txBody>
      </p:sp>
      <p:sp>
        <p:nvSpPr>
          <p:cNvPr id="3" name="Content Placeholder 2"/>
          <p:cNvSpPr>
            <a:spLocks noGrp="1"/>
          </p:cNvSpPr>
          <p:nvPr>
            <p:ph idx="1"/>
          </p:nvPr>
        </p:nvSpPr>
        <p:spPr>
          <a:xfrm>
            <a:off x="214282" y="874713"/>
            <a:ext cx="8429684" cy="4983179"/>
          </a:xfrm>
        </p:spPr>
        <p:txBody>
          <a:bodyPr>
            <a:noAutofit/>
          </a:bodyPr>
          <a:lstStyle/>
          <a:p>
            <a:pPr algn="just"/>
            <a:r>
              <a:rPr lang="en-US" sz="2000" b="1" dirty="0"/>
              <a:t>Basic Concept of </a:t>
            </a:r>
            <a:r>
              <a:rPr lang="en-US" sz="2000" b="1" dirty="0" err="1"/>
              <a:t>vCUDA</a:t>
            </a:r>
            <a:r>
              <a:rPr lang="en-US" sz="2000" b="1" dirty="0"/>
              <a:t> Architecture:</a:t>
            </a:r>
            <a:endParaRPr lang="en-IN" sz="2000" b="1" dirty="0"/>
          </a:p>
        </p:txBody>
      </p:sp>
      <p:pic>
        <p:nvPicPr>
          <p:cNvPr id="77826" name="Picture 2"/>
          <p:cNvPicPr>
            <a:picLocks noChangeAspect="1" noChangeArrowheads="1"/>
          </p:cNvPicPr>
          <p:nvPr/>
        </p:nvPicPr>
        <p:blipFill>
          <a:blip r:embed="rId2"/>
          <a:srcRect/>
          <a:stretch>
            <a:fillRect/>
          </a:stretch>
        </p:blipFill>
        <p:spPr bwMode="auto">
          <a:xfrm>
            <a:off x="928662" y="1571612"/>
            <a:ext cx="7029451" cy="4214842"/>
          </a:xfrm>
          <a:prstGeom prst="rect">
            <a:avLst/>
          </a:prstGeom>
          <a:noFill/>
          <a:ln w="9525">
            <a:noFill/>
            <a:miter lim="800000"/>
            <a:headEnd/>
            <a:tailEnd/>
          </a:ln>
          <a:effectLst/>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6"/>
            <a:ext cx="8229600" cy="1143000"/>
          </a:xfrm>
        </p:spPr>
        <p:txBody>
          <a:bodyPr>
            <a:normAutofit/>
          </a:bodyPr>
          <a:lstStyle/>
          <a:p>
            <a:r>
              <a:rPr lang="en-IN" sz="3200" b="1" dirty="0"/>
              <a:t>VIRTUALIZATION STRUCTURES/TOOLS AND MECHANISMS</a:t>
            </a:r>
          </a:p>
        </p:txBody>
      </p:sp>
      <p:sp>
        <p:nvSpPr>
          <p:cNvPr id="3" name="Content Placeholder 2"/>
          <p:cNvSpPr>
            <a:spLocks noGrp="1"/>
          </p:cNvSpPr>
          <p:nvPr>
            <p:ph idx="1"/>
          </p:nvPr>
        </p:nvSpPr>
        <p:spPr>
          <a:xfrm>
            <a:off x="214282" y="1017589"/>
            <a:ext cx="8429684" cy="4983179"/>
          </a:xfrm>
        </p:spPr>
        <p:txBody>
          <a:bodyPr>
            <a:noAutofit/>
          </a:bodyPr>
          <a:lstStyle/>
          <a:p>
            <a:pPr algn="just"/>
            <a:r>
              <a:rPr lang="en-IN" sz="2000" dirty="0"/>
              <a:t>After virtualization, a virtualization layer is inserted between the hardware and the operating system. In such a case, the virtualization layer is responsible for converting portions of the real hardware into virtual hardware. Therefore, different operating systems such as Linux and Windows can run on the same physical machine, simultaneously. </a:t>
            </a:r>
          </a:p>
          <a:p>
            <a:pPr algn="just"/>
            <a:r>
              <a:rPr lang="en-IN" sz="2000" dirty="0"/>
              <a:t>In general, there are three typical classes of VM architecture. </a:t>
            </a:r>
            <a:r>
              <a:rPr lang="en-IN" sz="2000" b="1" dirty="0"/>
              <a:t>Depending on the position of the virtualization layer, there are several classes of VM architectures, namely the hypervisor architecture, </a:t>
            </a:r>
            <a:r>
              <a:rPr lang="en-IN" sz="2000" b="1" dirty="0" err="1"/>
              <a:t>para</a:t>
            </a:r>
            <a:r>
              <a:rPr lang="en-IN" sz="2000" b="1" dirty="0"/>
              <a:t> virtualization,  and host-based virtualization. </a:t>
            </a:r>
          </a:p>
        </p:txBody>
      </p:sp>
      <p:pic>
        <p:nvPicPr>
          <p:cNvPr id="4" name="Picture 2"/>
          <p:cNvPicPr>
            <a:picLocks noChangeAspect="1" noChangeArrowheads="1"/>
          </p:cNvPicPr>
          <p:nvPr/>
        </p:nvPicPr>
        <p:blipFill>
          <a:blip r:embed="rId2"/>
          <a:srcRect/>
          <a:stretch>
            <a:fillRect/>
          </a:stretch>
        </p:blipFill>
        <p:spPr bwMode="auto">
          <a:xfrm>
            <a:off x="1214414" y="3929066"/>
            <a:ext cx="6984861" cy="2786058"/>
          </a:xfrm>
          <a:prstGeom prst="rect">
            <a:avLst/>
          </a:prstGeom>
          <a:noFill/>
          <a:ln w="9525">
            <a:noFill/>
            <a:miter lim="800000"/>
            <a:headEnd/>
            <a:tailEnd/>
          </a:ln>
          <a:effectLst/>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6908"/>
          </a:xfrm>
        </p:spPr>
        <p:txBody>
          <a:bodyPr>
            <a:normAutofit/>
          </a:bodyPr>
          <a:lstStyle/>
          <a:p>
            <a:r>
              <a:rPr lang="en-US" sz="3600" dirty="0"/>
              <a:t>Techniques for Hypervisor</a:t>
            </a:r>
            <a:endParaRPr lang="en-IN" sz="3600" dirty="0"/>
          </a:p>
        </p:txBody>
      </p:sp>
      <p:sp>
        <p:nvSpPr>
          <p:cNvPr id="3" name="Content Placeholder 2"/>
          <p:cNvSpPr>
            <a:spLocks noGrp="1"/>
          </p:cNvSpPr>
          <p:nvPr>
            <p:ph idx="1"/>
          </p:nvPr>
        </p:nvSpPr>
        <p:spPr>
          <a:xfrm>
            <a:off x="357158" y="1000108"/>
            <a:ext cx="8429684" cy="5126055"/>
          </a:xfrm>
        </p:spPr>
        <p:txBody>
          <a:bodyPr>
            <a:normAutofit/>
          </a:bodyPr>
          <a:lstStyle/>
          <a:p>
            <a:pPr algn="just"/>
            <a:r>
              <a:rPr lang="en-IN" sz="2000" dirty="0"/>
              <a:t>There are different techniques used for hypervisor  based virtualization.</a:t>
            </a:r>
          </a:p>
          <a:p>
            <a:pPr algn="just"/>
            <a:r>
              <a:rPr lang="en-IN" sz="2400" b="1" dirty="0"/>
              <a:t>Trap and Emulate Virtualization: </a:t>
            </a:r>
          </a:p>
          <a:p>
            <a:pPr algn="just"/>
            <a:r>
              <a:rPr lang="en-IN" sz="2000" dirty="0"/>
              <a:t>At a very high level, the guests continue execution until they try </a:t>
            </a:r>
            <a:r>
              <a:rPr lang="en-IN" sz="2000" b="1" dirty="0"/>
              <a:t>to access a shared physical resource</a:t>
            </a:r>
            <a:r>
              <a:rPr lang="en-IN" sz="2000" dirty="0"/>
              <a:t> of the hardware (such as an I/O device), or an </a:t>
            </a:r>
            <a:r>
              <a:rPr lang="en-IN" sz="2000" b="1" dirty="0"/>
              <a:t>interrupt</a:t>
            </a:r>
            <a:r>
              <a:rPr lang="en-IN" sz="2000" dirty="0"/>
              <a:t> is received. </a:t>
            </a:r>
          </a:p>
          <a:p>
            <a:pPr algn="just"/>
            <a:r>
              <a:rPr lang="en-IN" sz="2000" dirty="0"/>
              <a:t>When this happens, the hypervisor regains control and mediates access to the hardware, or handles the interrupt.</a:t>
            </a:r>
          </a:p>
          <a:p>
            <a:pPr algn="just"/>
            <a:endParaRPr lang="en-IN" sz="2000" dirty="0"/>
          </a:p>
        </p:txBody>
      </p:sp>
      <p:pic>
        <p:nvPicPr>
          <p:cNvPr id="79873" name="Picture 1"/>
          <p:cNvPicPr>
            <a:picLocks noChangeAspect="1" noChangeArrowheads="1"/>
          </p:cNvPicPr>
          <p:nvPr/>
        </p:nvPicPr>
        <p:blipFill>
          <a:blip r:embed="rId2"/>
          <a:srcRect/>
          <a:stretch>
            <a:fillRect/>
          </a:stretch>
        </p:blipFill>
        <p:spPr bwMode="auto">
          <a:xfrm>
            <a:off x="5500694" y="3524250"/>
            <a:ext cx="3343275" cy="3333750"/>
          </a:xfrm>
          <a:prstGeom prst="rect">
            <a:avLst/>
          </a:prstGeom>
          <a:noFill/>
          <a:ln w="9525">
            <a:noFill/>
            <a:miter lim="800000"/>
            <a:headEnd/>
            <a:tailEnd/>
          </a:ln>
          <a:effectLst/>
        </p:spPr>
      </p:pic>
      <p:sp>
        <p:nvSpPr>
          <p:cNvPr id="5" name="Rectangle 4"/>
          <p:cNvSpPr/>
          <p:nvPr/>
        </p:nvSpPr>
        <p:spPr>
          <a:xfrm>
            <a:off x="714348" y="3571876"/>
            <a:ext cx="4572000" cy="3170099"/>
          </a:xfrm>
          <a:prstGeom prst="rect">
            <a:avLst/>
          </a:prstGeom>
        </p:spPr>
        <p:txBody>
          <a:bodyPr>
            <a:spAutoFit/>
          </a:bodyPr>
          <a:lstStyle/>
          <a:p>
            <a:pPr algn="just"/>
            <a:r>
              <a:rPr lang="en-IN" sz="2000" dirty="0"/>
              <a:t>To accomplish this functionality, hypervisors rely on a feature of modern processors known as the </a:t>
            </a:r>
            <a:r>
              <a:rPr lang="en-IN" sz="2000" b="1" dirty="0"/>
              <a:t>privilege level</a:t>
            </a:r>
            <a:r>
              <a:rPr lang="en-IN" sz="2000" dirty="0"/>
              <a:t> or </a:t>
            </a:r>
            <a:r>
              <a:rPr lang="en-IN" sz="2000" b="1" dirty="0"/>
              <a:t>protection ring</a:t>
            </a:r>
            <a:r>
              <a:rPr lang="en-IN" sz="2000" dirty="0"/>
              <a:t>. </a:t>
            </a:r>
            <a:r>
              <a:rPr lang="en-IN" sz="2000" b="1" dirty="0"/>
              <a:t>(why protected mode?)</a:t>
            </a:r>
            <a:r>
              <a:rPr lang="en-IN" sz="2000" dirty="0"/>
              <a:t>. The basic idea behind privilege levels is that all instructions that modify the physical hardware configuration are permitted at the highest level, at lower levels, only restricted sets of instructions can be executed. </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6908"/>
          </a:xfrm>
        </p:spPr>
        <p:txBody>
          <a:bodyPr>
            <a:normAutofit/>
          </a:bodyPr>
          <a:lstStyle/>
          <a:p>
            <a:r>
              <a:rPr lang="en-US" sz="3600" dirty="0"/>
              <a:t>Techniques for Hypervisor</a:t>
            </a:r>
            <a:endParaRPr lang="en-IN" sz="3600" dirty="0"/>
          </a:p>
        </p:txBody>
      </p:sp>
      <p:sp>
        <p:nvSpPr>
          <p:cNvPr id="3" name="Content Placeholder 2"/>
          <p:cNvSpPr>
            <a:spLocks noGrp="1"/>
          </p:cNvSpPr>
          <p:nvPr>
            <p:ph idx="1"/>
          </p:nvPr>
        </p:nvSpPr>
        <p:spPr>
          <a:xfrm>
            <a:off x="357158" y="1000108"/>
            <a:ext cx="8429684" cy="5126055"/>
          </a:xfrm>
        </p:spPr>
        <p:txBody>
          <a:bodyPr>
            <a:normAutofit fontScale="92500"/>
          </a:bodyPr>
          <a:lstStyle/>
          <a:p>
            <a:pPr algn="just"/>
            <a:r>
              <a:rPr lang="en-IN" sz="2400" dirty="0"/>
              <a:t>There are four rings, numbered from 0 to 3. Programs executing in Ring 0 have the highest privileges, and are allowed to execute any instructions or access any physical resources such as </a:t>
            </a:r>
            <a:r>
              <a:rPr lang="en-IN" sz="2400" b="1" dirty="0"/>
              <a:t>memory pages or I/O devices. </a:t>
            </a:r>
          </a:p>
          <a:p>
            <a:pPr algn="just"/>
            <a:r>
              <a:rPr lang="en-IN" sz="2400" dirty="0"/>
              <a:t>Guests are typically made to execute in ring 3. This is accomplished by setting the Current Privilege Level (</a:t>
            </a:r>
            <a:r>
              <a:rPr lang="en-IN" sz="2400" b="1" dirty="0"/>
              <a:t>CPL</a:t>
            </a:r>
            <a:r>
              <a:rPr lang="en-IN" sz="2400" dirty="0"/>
              <a:t>) register of the processor to 3 before starting execution of the guest. </a:t>
            </a:r>
          </a:p>
          <a:p>
            <a:pPr algn="just"/>
            <a:r>
              <a:rPr lang="en-IN" sz="2400" dirty="0"/>
              <a:t>If the guest tries to access a protected resource, such as an I/O device, an interrupt takes place, and the hypervisor regains control. </a:t>
            </a:r>
          </a:p>
          <a:p>
            <a:pPr algn="just"/>
            <a:r>
              <a:rPr lang="en-IN" sz="2400" dirty="0"/>
              <a:t>The hypervisor then emulates the I/O operation for the guest (e.g., </a:t>
            </a:r>
            <a:r>
              <a:rPr lang="en-IN" sz="2400" dirty="0" err="1"/>
              <a:t>Xen</a:t>
            </a:r>
            <a:r>
              <a:rPr lang="en-IN" sz="2400" dirty="0"/>
              <a:t> or Hyper-V). </a:t>
            </a:r>
          </a:p>
          <a:p>
            <a:pPr algn="just"/>
            <a:r>
              <a:rPr lang="en-IN" sz="2400" dirty="0"/>
              <a:t>In order to emulate the I/O operation, it is necessary for the hypervisor </a:t>
            </a:r>
            <a:r>
              <a:rPr lang="en-IN" sz="2400" b="1" dirty="0"/>
              <a:t>to have maintained the state of the guest and its virtual resources.</a:t>
            </a:r>
            <a:endParaRPr lang="en-IN" sz="2200" b="1"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6908"/>
          </a:xfrm>
        </p:spPr>
        <p:txBody>
          <a:bodyPr>
            <a:normAutofit/>
          </a:bodyPr>
          <a:lstStyle/>
          <a:p>
            <a:r>
              <a:rPr lang="en-US" sz="3600" dirty="0"/>
              <a:t>Techniques for Hypervisor</a:t>
            </a:r>
            <a:endParaRPr lang="en-IN" sz="3600" dirty="0"/>
          </a:p>
        </p:txBody>
      </p:sp>
      <p:sp>
        <p:nvSpPr>
          <p:cNvPr id="3" name="Content Placeholder 2"/>
          <p:cNvSpPr>
            <a:spLocks noGrp="1"/>
          </p:cNvSpPr>
          <p:nvPr>
            <p:ph idx="1"/>
          </p:nvPr>
        </p:nvSpPr>
        <p:spPr>
          <a:xfrm>
            <a:off x="357158" y="1000108"/>
            <a:ext cx="8429684" cy="5126055"/>
          </a:xfrm>
        </p:spPr>
        <p:txBody>
          <a:bodyPr>
            <a:normAutofit fontScale="85000" lnSpcReduction="20000"/>
          </a:bodyPr>
          <a:lstStyle/>
          <a:p>
            <a:pPr algn="just">
              <a:buNone/>
            </a:pPr>
            <a:r>
              <a:rPr lang="en-IN" sz="2400" b="1" dirty="0"/>
              <a:t>Software Extensions to Trap and Emulate Virtualization</a:t>
            </a:r>
          </a:p>
          <a:p>
            <a:pPr algn="just"/>
            <a:r>
              <a:rPr lang="en-IN" sz="2400" dirty="0"/>
              <a:t>Two major software techniques can be used to overcome the limitations of trap and emulate virtualization. </a:t>
            </a:r>
          </a:p>
          <a:p>
            <a:pPr algn="just"/>
            <a:r>
              <a:rPr lang="en-IN" sz="2400" b="1" dirty="0"/>
              <a:t>One</a:t>
            </a:r>
            <a:r>
              <a:rPr lang="en-IN" sz="2400" dirty="0"/>
              <a:t> technique is </a:t>
            </a:r>
            <a:r>
              <a:rPr lang="en-IN" sz="2400" b="1" dirty="0"/>
              <a:t>binary translation</a:t>
            </a:r>
            <a:r>
              <a:rPr lang="en-IN" sz="2400" dirty="0"/>
              <a:t>. Here the hypervisor includes a binary translator which replaces the sensitive instructions by equivalent non-sensitive instructions at run-time, and leaves non-sensitive instructions unchanged. </a:t>
            </a:r>
          </a:p>
          <a:p>
            <a:pPr algn="just"/>
            <a:r>
              <a:rPr lang="en-IN" sz="2400" dirty="0"/>
              <a:t>It involves examining the executable code of the virtual guest for "unsafe" instructions, translating these into "safe" equivalents, and then executing the translated code.</a:t>
            </a:r>
            <a:endParaRPr lang="en-IN" sz="2400" b="1" i="1" dirty="0"/>
          </a:p>
          <a:p>
            <a:pPr algn="just"/>
            <a:r>
              <a:rPr lang="en-IN" sz="2400" dirty="0"/>
              <a:t>This technique uses a combination of binary translation for handling privileged and sensitive instructions, and direct execution techniques for user-level instructions. </a:t>
            </a:r>
          </a:p>
          <a:p>
            <a:pPr algn="just"/>
            <a:r>
              <a:rPr lang="en-IN" sz="2400" dirty="0"/>
              <a:t>This technique is very efficient both in terms of performance and in terms of compatibility with the</a:t>
            </a:r>
            <a:r>
              <a:rPr lang="en-IN" sz="2400" b="1" dirty="0"/>
              <a:t> guest OS, which does not need to know that it is virtualized. </a:t>
            </a:r>
          </a:p>
          <a:p>
            <a:pPr algn="just"/>
            <a:r>
              <a:rPr lang="en-IN" sz="2400" dirty="0"/>
              <a:t>However, building binary translation support for such a system is very difficult, and results in significant virtualization overhead.</a:t>
            </a:r>
            <a:endParaRPr lang="en-IN" sz="2200"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6908"/>
          </a:xfrm>
        </p:spPr>
        <p:txBody>
          <a:bodyPr>
            <a:normAutofit/>
          </a:bodyPr>
          <a:lstStyle/>
          <a:p>
            <a:r>
              <a:rPr lang="en-US" sz="3600" dirty="0"/>
              <a:t>Techniques for Hypervisor</a:t>
            </a:r>
            <a:endParaRPr lang="en-IN" sz="3600" dirty="0"/>
          </a:p>
        </p:txBody>
      </p:sp>
      <p:sp>
        <p:nvSpPr>
          <p:cNvPr id="3" name="Content Placeholder 2"/>
          <p:cNvSpPr>
            <a:spLocks noGrp="1"/>
          </p:cNvSpPr>
          <p:nvPr>
            <p:ph idx="1"/>
          </p:nvPr>
        </p:nvSpPr>
        <p:spPr>
          <a:xfrm>
            <a:off x="357158" y="1000108"/>
            <a:ext cx="8429684" cy="5126055"/>
          </a:xfrm>
        </p:spPr>
        <p:txBody>
          <a:bodyPr>
            <a:normAutofit/>
          </a:bodyPr>
          <a:lstStyle/>
          <a:p>
            <a:pPr algn="just"/>
            <a:r>
              <a:rPr lang="en-IN" sz="2400" dirty="0"/>
              <a:t>The other software technique is </a:t>
            </a:r>
            <a:r>
              <a:rPr lang="en-IN" sz="2400" b="1" dirty="0" err="1"/>
              <a:t>para</a:t>
            </a:r>
            <a:r>
              <a:rPr lang="en-IN" sz="2400" b="1" dirty="0"/>
              <a:t>-virtualization</a:t>
            </a:r>
            <a:r>
              <a:rPr lang="en-IN" sz="2400" dirty="0"/>
              <a:t>, where the guest is modified (re-written) not to use the sensitive instruction, but to directly invoke hypervisor APIs which would provide an equivalent service. </a:t>
            </a:r>
          </a:p>
          <a:p>
            <a:pPr algn="just"/>
            <a:r>
              <a:rPr lang="en-IN" sz="2400" dirty="0"/>
              <a:t>Para-virtualization is widely used for reducing the overheads associated with I/O virtualization. In the context of the I/O request, </a:t>
            </a:r>
            <a:r>
              <a:rPr lang="en-IN" sz="2400" b="1" dirty="0"/>
              <a:t>the guest OS would execute a hypervisor API that would perform the I/O. </a:t>
            </a:r>
          </a:p>
          <a:p>
            <a:pPr algn="just"/>
            <a:r>
              <a:rPr lang="en-IN" sz="2400" dirty="0"/>
              <a:t>The disadvantage with this technique is that it is not hypervisor-independent; i.e., the modifications have to be carried out for every hypervisor under which the guest could run. </a:t>
            </a:r>
          </a:p>
          <a:p>
            <a:pPr algn="just"/>
            <a:r>
              <a:rPr lang="en-IN" sz="2400" dirty="0"/>
              <a:t>So, </a:t>
            </a:r>
            <a:r>
              <a:rPr lang="en-IN" sz="2400" dirty="0" err="1"/>
              <a:t>paravirtualization</a:t>
            </a:r>
            <a:r>
              <a:rPr lang="en-IN" sz="2400" dirty="0"/>
              <a:t> requires rewriting of the guest OS.</a:t>
            </a:r>
            <a:br>
              <a:rPr lang="en-IN" sz="2400" dirty="0"/>
            </a:br>
            <a:endParaRPr lang="en-IN" sz="2200"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4"/>
            <a:ext cx="8229600" cy="1143000"/>
          </a:xfrm>
        </p:spPr>
        <p:txBody>
          <a:bodyPr>
            <a:normAutofit/>
          </a:bodyPr>
          <a:lstStyle/>
          <a:p>
            <a:r>
              <a:rPr lang="en-IN" dirty="0"/>
              <a:t>x86 Hardware Virtualization </a:t>
            </a:r>
          </a:p>
        </p:txBody>
      </p:sp>
      <p:sp>
        <p:nvSpPr>
          <p:cNvPr id="3" name="Content Placeholder 2"/>
          <p:cNvSpPr>
            <a:spLocks noGrp="1"/>
          </p:cNvSpPr>
          <p:nvPr>
            <p:ph idx="1"/>
          </p:nvPr>
        </p:nvSpPr>
        <p:spPr>
          <a:xfrm>
            <a:off x="214282" y="1000108"/>
            <a:ext cx="8472518" cy="5126055"/>
          </a:xfrm>
        </p:spPr>
        <p:txBody>
          <a:bodyPr>
            <a:normAutofit/>
          </a:bodyPr>
          <a:lstStyle/>
          <a:p>
            <a:pPr algn="just"/>
            <a:r>
              <a:rPr lang="en-IN" sz="2200" dirty="0"/>
              <a:t>The x86 architecture offers four levels of privilege known as Ring 0, 1, 2 and 3 to operating systems and applications to manage access to the computer hardware. While user level applications typically run in Ring 3, the operating system needs to have direct access to the memory and hardware and must execute its privileged instructions in Ring 0.</a:t>
            </a:r>
          </a:p>
        </p:txBody>
      </p:sp>
      <p:pic>
        <p:nvPicPr>
          <p:cNvPr id="1027" name="Picture 3"/>
          <p:cNvPicPr>
            <a:picLocks noChangeAspect="1" noChangeArrowheads="1"/>
          </p:cNvPicPr>
          <p:nvPr/>
        </p:nvPicPr>
        <p:blipFill>
          <a:blip r:embed="rId2"/>
          <a:srcRect/>
          <a:stretch>
            <a:fillRect/>
          </a:stretch>
        </p:blipFill>
        <p:spPr bwMode="auto">
          <a:xfrm>
            <a:off x="3214678" y="3429000"/>
            <a:ext cx="3286125" cy="2828925"/>
          </a:xfrm>
          <a:prstGeom prst="rect">
            <a:avLst/>
          </a:prstGeom>
          <a:noFill/>
          <a:ln w="9525">
            <a:noFill/>
            <a:miter lim="800000"/>
            <a:headEnd/>
            <a:tailEnd/>
          </a:ln>
          <a:effectLst/>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IN" sz="3200" dirty="0"/>
              <a:t>Technique 1: Full Virtualization using Binary Translation</a:t>
            </a:r>
          </a:p>
        </p:txBody>
      </p:sp>
      <p:sp>
        <p:nvSpPr>
          <p:cNvPr id="3" name="Content Placeholder 2"/>
          <p:cNvSpPr>
            <a:spLocks noGrp="1"/>
          </p:cNvSpPr>
          <p:nvPr>
            <p:ph idx="1"/>
          </p:nvPr>
        </p:nvSpPr>
        <p:spPr/>
        <p:txBody>
          <a:bodyPr>
            <a:normAutofit/>
          </a:bodyPr>
          <a:lstStyle/>
          <a:p>
            <a:pPr algn="just"/>
            <a:r>
              <a:rPr lang="en-IN" sz="2200" dirty="0"/>
              <a:t>This approach relies on binary translation to trap (into the VMM) and to </a:t>
            </a:r>
            <a:r>
              <a:rPr lang="en-IN" sz="2200" dirty="0" err="1"/>
              <a:t>virtualize</a:t>
            </a:r>
            <a:r>
              <a:rPr lang="en-IN" sz="2200" dirty="0"/>
              <a:t> certain sensitive and non-</a:t>
            </a:r>
            <a:r>
              <a:rPr lang="en-IN" sz="2200" dirty="0" err="1"/>
              <a:t>virtualizable</a:t>
            </a:r>
            <a:r>
              <a:rPr lang="en-IN" sz="2200" dirty="0"/>
              <a:t> instructions with new sequences of instructions that have the intended effect on the virtual hardware. Meanwhile, user  level code is directly executed on the processor for high performance virtualization. </a:t>
            </a:r>
          </a:p>
        </p:txBody>
      </p:sp>
      <p:pic>
        <p:nvPicPr>
          <p:cNvPr id="4" name="Picture 2"/>
          <p:cNvPicPr>
            <a:picLocks noChangeAspect="1" noChangeArrowheads="1"/>
          </p:cNvPicPr>
          <p:nvPr/>
        </p:nvPicPr>
        <p:blipFill>
          <a:blip r:embed="rId2"/>
          <a:srcRect/>
          <a:stretch>
            <a:fillRect/>
          </a:stretch>
        </p:blipFill>
        <p:spPr bwMode="auto">
          <a:xfrm>
            <a:off x="2214546" y="3571876"/>
            <a:ext cx="3752850" cy="2771775"/>
          </a:xfrm>
          <a:prstGeom prst="rect">
            <a:avLst/>
          </a:prstGeom>
          <a:noFill/>
          <a:ln w="9525">
            <a:noFill/>
            <a:miter lim="800000"/>
            <a:headEnd/>
            <a:tailEnd/>
          </a:ln>
          <a:effec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4"/>
            <a:ext cx="8229600" cy="1143000"/>
          </a:xfrm>
        </p:spPr>
        <p:txBody>
          <a:bodyPr>
            <a:normAutofit/>
          </a:bodyPr>
          <a:lstStyle/>
          <a:p>
            <a:r>
              <a:rPr lang="en-US" sz="3600" b="1" dirty="0"/>
              <a:t>Implementation Levels of Virtualization</a:t>
            </a:r>
            <a:endParaRPr lang="en-IN" sz="3600" b="1" dirty="0"/>
          </a:p>
        </p:txBody>
      </p:sp>
      <p:sp>
        <p:nvSpPr>
          <p:cNvPr id="3" name="Content Placeholder 2"/>
          <p:cNvSpPr>
            <a:spLocks noGrp="1"/>
          </p:cNvSpPr>
          <p:nvPr>
            <p:ph idx="1"/>
          </p:nvPr>
        </p:nvSpPr>
        <p:spPr>
          <a:xfrm>
            <a:off x="457200" y="928670"/>
            <a:ext cx="8229600" cy="4983179"/>
          </a:xfrm>
        </p:spPr>
        <p:txBody>
          <a:bodyPr>
            <a:normAutofit/>
          </a:bodyPr>
          <a:lstStyle/>
          <a:p>
            <a:pPr algn="just"/>
            <a:r>
              <a:rPr lang="en-IN" sz="2200" b="1" dirty="0"/>
              <a:t>Virtualization is a computer architecture technology by which multiple virtual machines (VMs) are multiplexed in the same hardware machine.</a:t>
            </a:r>
          </a:p>
          <a:p>
            <a:pPr algn="just"/>
            <a:r>
              <a:rPr lang="en-IN" sz="2200" dirty="0"/>
              <a:t>Hardware resources (CPU, memory, I/O devices, etc.) or software resources (operating system and software libraries) can be virtualized in various functional layers.</a:t>
            </a:r>
          </a:p>
          <a:p>
            <a:pPr algn="just"/>
            <a:r>
              <a:rPr lang="en-IN" sz="2200" dirty="0"/>
              <a:t>A traditional computer runs with a host operating system specially tailored for its hardware architecture, as shown in Figure (a).</a:t>
            </a:r>
          </a:p>
          <a:p>
            <a:pPr algn="just"/>
            <a:endParaRPr lang="en-IN" sz="2200" dirty="0"/>
          </a:p>
          <a:p>
            <a:pPr algn="just"/>
            <a:endParaRPr lang="en-IN" sz="2200" dirty="0"/>
          </a:p>
        </p:txBody>
      </p:sp>
      <p:pic>
        <p:nvPicPr>
          <p:cNvPr id="4" name="Picture 2"/>
          <p:cNvPicPr>
            <a:picLocks noChangeAspect="1" noChangeArrowheads="1"/>
          </p:cNvPicPr>
          <p:nvPr/>
        </p:nvPicPr>
        <p:blipFill>
          <a:blip r:embed="rId2"/>
          <a:srcRect/>
          <a:stretch>
            <a:fillRect/>
          </a:stretch>
        </p:blipFill>
        <p:spPr bwMode="auto">
          <a:xfrm>
            <a:off x="1428728" y="3929066"/>
            <a:ext cx="6590796" cy="2828926"/>
          </a:xfrm>
          <a:prstGeom prst="rect">
            <a:avLst/>
          </a:prstGeom>
          <a:noFill/>
          <a:ln w="9525">
            <a:noFill/>
            <a:miter lim="800000"/>
            <a:headEnd/>
            <a:tailEnd/>
          </a:ln>
          <a:effectLst/>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4282" y="274638"/>
            <a:ext cx="8929718" cy="725470"/>
          </a:xfrm>
        </p:spPr>
        <p:txBody>
          <a:bodyPr>
            <a:noAutofit/>
          </a:bodyPr>
          <a:lstStyle/>
          <a:p>
            <a:r>
              <a:rPr lang="en-IN" sz="3000" dirty="0"/>
              <a:t>Technique 1: Full Virtualization using Binary Translation</a:t>
            </a:r>
          </a:p>
        </p:txBody>
      </p:sp>
      <p:sp>
        <p:nvSpPr>
          <p:cNvPr id="3" name="Content Placeholder 2"/>
          <p:cNvSpPr>
            <a:spLocks noGrp="1"/>
          </p:cNvSpPr>
          <p:nvPr>
            <p:ph idx="1"/>
          </p:nvPr>
        </p:nvSpPr>
        <p:spPr>
          <a:xfrm>
            <a:off x="214282" y="1000108"/>
            <a:ext cx="8643998" cy="5357850"/>
          </a:xfrm>
        </p:spPr>
        <p:txBody>
          <a:bodyPr>
            <a:noAutofit/>
          </a:bodyPr>
          <a:lstStyle/>
          <a:p>
            <a:pPr algn="just"/>
            <a:r>
              <a:rPr lang="en-IN" sz="2200" dirty="0"/>
              <a:t>This combination of binary translation and direct execution provides Full Virtualization as the guest OS is completely decoupled from the underlying hardware by the virtualization layer. The guest OS is not aware it is being virtualized and requires no modification. </a:t>
            </a:r>
          </a:p>
          <a:p>
            <a:pPr algn="just"/>
            <a:r>
              <a:rPr lang="en-IN" sz="2200" dirty="0"/>
              <a:t>The hypervisor translates all operating system instructions at run-time on the fly and caches the results for future use, while user level instructions run unmodified at native speed. </a:t>
            </a:r>
          </a:p>
          <a:p>
            <a:pPr algn="just"/>
            <a:r>
              <a:rPr lang="en-IN" sz="2200" dirty="0"/>
              <a:t>VMware’s virtualization products such as </a:t>
            </a:r>
            <a:r>
              <a:rPr lang="en-IN" sz="2200" dirty="0" err="1"/>
              <a:t>VMWare</a:t>
            </a:r>
            <a:r>
              <a:rPr lang="en-IN" sz="2200" dirty="0"/>
              <a:t> </a:t>
            </a:r>
            <a:r>
              <a:rPr lang="en-IN" sz="2200" dirty="0" err="1"/>
              <a:t>ESXi</a:t>
            </a:r>
            <a:r>
              <a:rPr lang="en-IN" sz="2200" dirty="0"/>
              <a:t> and Microsoft Virtual Server are examples of full virtualization. </a:t>
            </a:r>
          </a:p>
          <a:p>
            <a:pPr algn="just"/>
            <a:r>
              <a:rPr lang="en-IN" sz="2200" dirty="0"/>
              <a:t>The performance of full virtualization may not be ideal because it involves binary translation at run-time which is time consuming and can incur a large performance overhead. </a:t>
            </a:r>
          </a:p>
          <a:p>
            <a:pPr algn="just"/>
            <a:r>
              <a:rPr lang="en-IN" sz="2200" dirty="0"/>
              <a:t>The full virtualization of I/O – intensive applications can be a challenge. </a:t>
            </a:r>
          </a:p>
          <a:p>
            <a:pPr algn="just"/>
            <a:r>
              <a:rPr lang="en-IN" sz="2200" dirty="0"/>
              <a:t>Binary translation employs a code cache to store translated hot instructions to improve performance, but it increases the cost of memory usage. </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4282" y="214290"/>
            <a:ext cx="8929718" cy="725470"/>
          </a:xfrm>
        </p:spPr>
        <p:txBody>
          <a:bodyPr>
            <a:noAutofit/>
          </a:bodyPr>
          <a:lstStyle/>
          <a:p>
            <a:br>
              <a:rPr lang="en-IN" sz="3000" dirty="0"/>
            </a:br>
            <a:r>
              <a:rPr lang="en-IN" sz="3000" dirty="0"/>
              <a:t>Technique 2: OS Assisted Virtualization or Paravirtualization (PV)</a:t>
            </a:r>
          </a:p>
        </p:txBody>
      </p:sp>
      <p:sp>
        <p:nvSpPr>
          <p:cNvPr id="3" name="Content Placeholder 2"/>
          <p:cNvSpPr>
            <a:spLocks noGrp="1"/>
          </p:cNvSpPr>
          <p:nvPr>
            <p:ph idx="1"/>
          </p:nvPr>
        </p:nvSpPr>
        <p:spPr>
          <a:xfrm>
            <a:off x="214282" y="1214422"/>
            <a:ext cx="8643998" cy="5357850"/>
          </a:xfrm>
        </p:spPr>
        <p:txBody>
          <a:bodyPr>
            <a:noAutofit/>
          </a:bodyPr>
          <a:lstStyle/>
          <a:p>
            <a:r>
              <a:rPr lang="en-IN" sz="2400" dirty="0"/>
              <a:t>Paravirtualization refers to communication between the guest OS and the hypervisor to improve performance and efficiency. </a:t>
            </a:r>
          </a:p>
          <a:p>
            <a:r>
              <a:rPr lang="en-IN" sz="2400" dirty="0"/>
              <a:t>Paravirtualization involves modifying the OS kernel to replace nonvirtualizable instructions with </a:t>
            </a:r>
            <a:r>
              <a:rPr lang="en-IN" sz="2400" dirty="0" err="1"/>
              <a:t>hypercalls</a:t>
            </a:r>
            <a:r>
              <a:rPr lang="en-IN" sz="2400" dirty="0"/>
              <a:t> that communicate directly with the virtualization layer hypervisor. </a:t>
            </a:r>
          </a:p>
          <a:p>
            <a:r>
              <a:rPr lang="en-IN" sz="2400" dirty="0"/>
              <a:t>The hypervisor also provides </a:t>
            </a:r>
            <a:r>
              <a:rPr lang="en-IN" sz="2400" dirty="0" err="1"/>
              <a:t>hypercall</a:t>
            </a:r>
            <a:r>
              <a:rPr lang="en-IN" sz="2400" dirty="0"/>
              <a:t> </a:t>
            </a:r>
          </a:p>
          <a:p>
            <a:pPr>
              <a:buNone/>
            </a:pPr>
            <a:r>
              <a:rPr lang="en-IN" sz="2400" dirty="0"/>
              <a:t>	interfaces for other critical kernel </a:t>
            </a:r>
          </a:p>
          <a:p>
            <a:pPr>
              <a:buNone/>
            </a:pPr>
            <a:r>
              <a:rPr lang="en-IN" sz="2400" dirty="0"/>
              <a:t>	operations such as memory </a:t>
            </a:r>
          </a:p>
          <a:p>
            <a:pPr>
              <a:buNone/>
            </a:pPr>
            <a:r>
              <a:rPr lang="en-IN" sz="2400" dirty="0"/>
              <a:t>	management, interrupt </a:t>
            </a:r>
          </a:p>
          <a:p>
            <a:pPr>
              <a:buNone/>
            </a:pPr>
            <a:r>
              <a:rPr lang="en-IN" sz="2400" dirty="0"/>
              <a:t>	handling and time keeping.</a:t>
            </a:r>
            <a:endParaRPr lang="en-IN" sz="2200" dirty="0"/>
          </a:p>
        </p:txBody>
      </p:sp>
      <p:pic>
        <p:nvPicPr>
          <p:cNvPr id="2050" name="Picture 2"/>
          <p:cNvPicPr>
            <a:picLocks noChangeAspect="1" noChangeArrowheads="1"/>
          </p:cNvPicPr>
          <p:nvPr/>
        </p:nvPicPr>
        <p:blipFill>
          <a:blip r:embed="rId2"/>
          <a:srcRect/>
          <a:stretch>
            <a:fillRect/>
          </a:stretch>
        </p:blipFill>
        <p:spPr bwMode="auto">
          <a:xfrm>
            <a:off x="5072066" y="3643314"/>
            <a:ext cx="3617700" cy="2857520"/>
          </a:xfrm>
          <a:prstGeom prst="rect">
            <a:avLst/>
          </a:prstGeom>
          <a:noFill/>
          <a:ln w="9525">
            <a:noFill/>
            <a:miter lim="800000"/>
            <a:headEnd/>
            <a:tailEnd/>
          </a:ln>
          <a:effectLst/>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4282" y="214290"/>
            <a:ext cx="8929718" cy="571504"/>
          </a:xfrm>
        </p:spPr>
        <p:txBody>
          <a:bodyPr>
            <a:noAutofit/>
          </a:bodyPr>
          <a:lstStyle/>
          <a:p>
            <a:r>
              <a:rPr lang="en-IN" sz="3200" dirty="0"/>
              <a:t>Technique 3: Hardware Assisted Virtualization (HVM)</a:t>
            </a:r>
            <a:endParaRPr lang="en-IN" sz="3000" dirty="0"/>
          </a:p>
        </p:txBody>
      </p:sp>
      <p:sp>
        <p:nvSpPr>
          <p:cNvPr id="3" name="Content Placeholder 2"/>
          <p:cNvSpPr>
            <a:spLocks noGrp="1"/>
          </p:cNvSpPr>
          <p:nvPr>
            <p:ph idx="1"/>
          </p:nvPr>
        </p:nvSpPr>
        <p:spPr>
          <a:xfrm>
            <a:off x="214282" y="928670"/>
            <a:ext cx="8643998" cy="5643602"/>
          </a:xfrm>
        </p:spPr>
        <p:txBody>
          <a:bodyPr>
            <a:noAutofit/>
          </a:bodyPr>
          <a:lstStyle/>
          <a:p>
            <a:pPr algn="just"/>
            <a:r>
              <a:rPr lang="en-IN" sz="2000" dirty="0"/>
              <a:t>Intel’s Virtualization Technology (VT-x) (e.g. Intel Xeon) and AMD’s AMD-V both target privileged instructions with a new CPU execution mode feature that allows the VMM to run in a new root mode below ring 0, also referred to as Ring 0P (for privileged root mode) while the Guest OS runs in Ring 0D (for de-privileged non-root mode). </a:t>
            </a:r>
          </a:p>
          <a:p>
            <a:r>
              <a:rPr lang="en-IN" sz="2000" dirty="0"/>
              <a:t>Privileged and sensitive calls are </a:t>
            </a:r>
          </a:p>
          <a:p>
            <a:pPr>
              <a:buNone/>
            </a:pPr>
            <a:r>
              <a:rPr lang="en-IN" sz="2000" dirty="0"/>
              <a:t>	set to automatically trap to the </a:t>
            </a:r>
          </a:p>
          <a:p>
            <a:pPr>
              <a:buNone/>
            </a:pPr>
            <a:r>
              <a:rPr lang="en-IN" sz="2000" dirty="0"/>
              <a:t>	hypervisor and handled by </a:t>
            </a:r>
          </a:p>
          <a:p>
            <a:pPr>
              <a:buNone/>
            </a:pPr>
            <a:r>
              <a:rPr lang="en-IN" sz="2000" dirty="0"/>
              <a:t>	hardware, </a:t>
            </a:r>
            <a:r>
              <a:rPr lang="en-IN" sz="2000" b="1" dirty="0"/>
              <a:t>removing the need </a:t>
            </a:r>
          </a:p>
          <a:p>
            <a:pPr>
              <a:buNone/>
            </a:pPr>
            <a:r>
              <a:rPr lang="en-IN" sz="2000" b="1" dirty="0"/>
              <a:t>	for either binary translation or </a:t>
            </a:r>
          </a:p>
          <a:p>
            <a:pPr>
              <a:buNone/>
            </a:pPr>
            <a:r>
              <a:rPr lang="en-IN" sz="2000" b="1" dirty="0"/>
              <a:t>	</a:t>
            </a:r>
            <a:r>
              <a:rPr lang="en-IN" sz="2000" b="1" dirty="0" err="1"/>
              <a:t>para</a:t>
            </a:r>
            <a:r>
              <a:rPr lang="en-IN" sz="2000" b="1" dirty="0"/>
              <a:t>-virtualization. </a:t>
            </a:r>
          </a:p>
          <a:p>
            <a:r>
              <a:rPr lang="en-IN" sz="2000" dirty="0" err="1"/>
              <a:t>Vmware</a:t>
            </a:r>
            <a:r>
              <a:rPr lang="en-IN" sz="2000" dirty="0"/>
              <a:t> only takes advantage </a:t>
            </a:r>
          </a:p>
          <a:p>
            <a:pPr>
              <a:buNone/>
            </a:pPr>
            <a:r>
              <a:rPr lang="en-IN" sz="2000" dirty="0"/>
              <a:t>	of these first generation </a:t>
            </a:r>
          </a:p>
          <a:p>
            <a:pPr>
              <a:buNone/>
            </a:pPr>
            <a:r>
              <a:rPr lang="en-IN" sz="2000" dirty="0"/>
              <a:t>	hardware features in limited </a:t>
            </a:r>
          </a:p>
          <a:p>
            <a:pPr>
              <a:buNone/>
            </a:pPr>
            <a:r>
              <a:rPr lang="en-IN" sz="2000" dirty="0"/>
              <a:t>	cases such as for 64-bit guest </a:t>
            </a:r>
          </a:p>
          <a:p>
            <a:pPr>
              <a:buNone/>
            </a:pPr>
            <a:r>
              <a:rPr lang="en-IN" sz="2000" dirty="0"/>
              <a:t>	support on Intel processors.</a:t>
            </a:r>
          </a:p>
        </p:txBody>
      </p:sp>
      <p:pic>
        <p:nvPicPr>
          <p:cNvPr id="3074" name="Picture 2"/>
          <p:cNvPicPr>
            <a:picLocks noChangeAspect="1" noChangeArrowheads="1"/>
          </p:cNvPicPr>
          <p:nvPr/>
        </p:nvPicPr>
        <p:blipFill>
          <a:blip r:embed="rId2"/>
          <a:srcRect/>
          <a:stretch>
            <a:fillRect/>
          </a:stretch>
        </p:blipFill>
        <p:spPr bwMode="auto">
          <a:xfrm>
            <a:off x="4380296" y="2714620"/>
            <a:ext cx="4258881" cy="3429024"/>
          </a:xfrm>
          <a:prstGeom prst="rect">
            <a:avLst/>
          </a:prstGeom>
          <a:noFill/>
          <a:ln w="9525">
            <a:noFill/>
            <a:miter lim="800000"/>
            <a:headEnd/>
            <a:tailEnd/>
          </a:ln>
          <a:effectLst/>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6"/>
            <a:ext cx="8229600" cy="1143000"/>
          </a:xfrm>
        </p:spPr>
        <p:txBody>
          <a:bodyPr>
            <a:normAutofit/>
          </a:bodyPr>
          <a:lstStyle/>
          <a:p>
            <a:r>
              <a:rPr lang="en-IN" sz="3200" dirty="0"/>
              <a:t>Hypervisor and </a:t>
            </a:r>
            <a:r>
              <a:rPr lang="en-IN" sz="3200" dirty="0" err="1"/>
              <a:t>Xen</a:t>
            </a:r>
            <a:r>
              <a:rPr lang="en-IN" sz="3200" dirty="0"/>
              <a:t> Architecture</a:t>
            </a:r>
          </a:p>
        </p:txBody>
      </p:sp>
      <p:sp>
        <p:nvSpPr>
          <p:cNvPr id="3" name="Content Placeholder 2"/>
          <p:cNvSpPr>
            <a:spLocks noGrp="1"/>
          </p:cNvSpPr>
          <p:nvPr>
            <p:ph idx="1"/>
          </p:nvPr>
        </p:nvSpPr>
        <p:spPr>
          <a:xfrm>
            <a:off x="214282" y="874713"/>
            <a:ext cx="8429684" cy="4983179"/>
          </a:xfrm>
        </p:spPr>
        <p:txBody>
          <a:bodyPr>
            <a:noAutofit/>
          </a:bodyPr>
          <a:lstStyle/>
          <a:p>
            <a:pPr algn="just"/>
            <a:r>
              <a:rPr lang="en-IN" sz="2000" dirty="0"/>
              <a:t>The hypervisor supports hardware-level virtualization (Figure (b)) on bare metal devices like CPU, memory, disk and network interfaces. </a:t>
            </a:r>
          </a:p>
          <a:p>
            <a:pPr algn="just"/>
            <a:r>
              <a:rPr lang="en-IN" sz="2000" dirty="0"/>
              <a:t>The hypervisor provides </a:t>
            </a:r>
            <a:r>
              <a:rPr lang="en-IN" sz="2000" dirty="0" err="1"/>
              <a:t>hypercalls</a:t>
            </a:r>
            <a:r>
              <a:rPr lang="en-IN" sz="2000" dirty="0"/>
              <a:t> for the guest </a:t>
            </a:r>
            <a:r>
              <a:rPr lang="en-IN" sz="2000" dirty="0" err="1"/>
              <a:t>OSes</a:t>
            </a:r>
            <a:r>
              <a:rPr lang="en-IN" sz="2000" dirty="0"/>
              <a:t> and applications. Depending on the functionality, a hypervisor can assume a </a:t>
            </a:r>
            <a:r>
              <a:rPr lang="en-IN" sz="2000" b="1" dirty="0"/>
              <a:t>micro-kernel architecture</a:t>
            </a:r>
            <a:r>
              <a:rPr lang="en-IN" sz="2000" dirty="0"/>
              <a:t> like the </a:t>
            </a:r>
            <a:r>
              <a:rPr lang="en-IN" sz="2000" b="1" dirty="0"/>
              <a:t>Microsoft Hyper-V</a:t>
            </a:r>
            <a:r>
              <a:rPr lang="en-IN" sz="2000" dirty="0"/>
              <a:t> or it can assume a </a:t>
            </a:r>
            <a:r>
              <a:rPr lang="en-IN" sz="2000" b="1" dirty="0"/>
              <a:t>monolithic hypervisor architecture</a:t>
            </a:r>
            <a:r>
              <a:rPr lang="en-IN" sz="2000" dirty="0"/>
              <a:t> like the </a:t>
            </a:r>
            <a:r>
              <a:rPr lang="en-IN" sz="2000" b="1" dirty="0"/>
              <a:t>VMware ESX </a:t>
            </a:r>
            <a:r>
              <a:rPr lang="en-IN" sz="2000" dirty="0"/>
              <a:t>for server virtualization.</a:t>
            </a:r>
          </a:p>
          <a:p>
            <a:pPr algn="just"/>
            <a:r>
              <a:rPr lang="en-IN" sz="2000" b="1" dirty="0"/>
              <a:t>A micro-kernel hypervisor</a:t>
            </a:r>
            <a:r>
              <a:rPr lang="en-IN" sz="2000" dirty="0"/>
              <a:t> includes only the basic and unchanging functions (such as physical memory management and processor scheduling). </a:t>
            </a:r>
          </a:p>
          <a:p>
            <a:pPr algn="just"/>
            <a:r>
              <a:rPr lang="en-IN" sz="2000" dirty="0"/>
              <a:t>The device drivers and other changeable components are outside the hypervisor. </a:t>
            </a:r>
          </a:p>
          <a:p>
            <a:pPr algn="just"/>
            <a:r>
              <a:rPr lang="en-IN" sz="2000" b="1" dirty="0"/>
              <a:t>A monolithic hypervisor </a:t>
            </a:r>
            <a:r>
              <a:rPr lang="en-IN" sz="2000" dirty="0"/>
              <a:t>implements all the aforementioned functions, including those of the device drivers. Therefore, the size of the hypervisor code of a micro-kernel hypervisor is smaller than that of a monolithic hypervisor. A hypervisor must be able to convert physical devices into virtual resources dedicated for the deployed VM to use.</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6"/>
            <a:ext cx="8229600" cy="1143000"/>
          </a:xfrm>
        </p:spPr>
        <p:txBody>
          <a:bodyPr>
            <a:normAutofit/>
          </a:bodyPr>
          <a:lstStyle/>
          <a:p>
            <a:r>
              <a:rPr lang="en-IN" sz="3200" dirty="0"/>
              <a:t>The </a:t>
            </a:r>
            <a:r>
              <a:rPr lang="en-IN" sz="3200" dirty="0" err="1"/>
              <a:t>Xen</a:t>
            </a:r>
            <a:r>
              <a:rPr lang="en-IN" sz="3200" dirty="0"/>
              <a:t> Architecture</a:t>
            </a:r>
          </a:p>
        </p:txBody>
      </p:sp>
      <p:sp>
        <p:nvSpPr>
          <p:cNvPr id="3" name="Content Placeholder 2"/>
          <p:cNvSpPr>
            <a:spLocks noGrp="1"/>
          </p:cNvSpPr>
          <p:nvPr>
            <p:ph idx="1"/>
          </p:nvPr>
        </p:nvSpPr>
        <p:spPr>
          <a:xfrm>
            <a:off x="214282" y="874713"/>
            <a:ext cx="8429684" cy="4983179"/>
          </a:xfrm>
        </p:spPr>
        <p:txBody>
          <a:bodyPr>
            <a:noAutofit/>
          </a:bodyPr>
          <a:lstStyle/>
          <a:p>
            <a:pPr algn="just"/>
            <a:r>
              <a:rPr lang="en-IN" sz="2200" dirty="0" err="1"/>
              <a:t>Xen</a:t>
            </a:r>
            <a:r>
              <a:rPr lang="en-IN" sz="2200" dirty="0"/>
              <a:t> is an open source hypervisor program developed by Cambridge University. </a:t>
            </a:r>
            <a:r>
              <a:rPr lang="en-IN" sz="2200" dirty="0" err="1"/>
              <a:t>Xen</a:t>
            </a:r>
            <a:r>
              <a:rPr lang="en-IN" sz="2200" dirty="0"/>
              <a:t> is a </a:t>
            </a:r>
            <a:r>
              <a:rPr lang="en-IN" sz="2200" b="1" dirty="0"/>
              <a:t>microkernel hypervisor,</a:t>
            </a:r>
            <a:r>
              <a:rPr lang="en-IN" sz="2200" dirty="0"/>
              <a:t> which separates the policy from the mechanism. </a:t>
            </a:r>
          </a:p>
          <a:p>
            <a:pPr algn="just"/>
            <a:r>
              <a:rPr lang="en-IN" sz="2200" dirty="0"/>
              <a:t>The </a:t>
            </a:r>
            <a:r>
              <a:rPr lang="en-IN" sz="2200" dirty="0" err="1"/>
              <a:t>Xen</a:t>
            </a:r>
            <a:r>
              <a:rPr lang="en-IN" sz="2200" dirty="0"/>
              <a:t> hypervisor implements all the mechanisms, leaving the policy to be handled by Domain 0, as shown in Figure . </a:t>
            </a:r>
          </a:p>
          <a:p>
            <a:pPr algn="just"/>
            <a:r>
              <a:rPr lang="en-IN" sz="2200" dirty="0" err="1"/>
              <a:t>Xen</a:t>
            </a:r>
            <a:r>
              <a:rPr lang="en-IN" sz="2200" dirty="0"/>
              <a:t> </a:t>
            </a:r>
            <a:r>
              <a:rPr lang="en-IN" sz="2200" b="1" dirty="0"/>
              <a:t>does not include any device drivers natively.</a:t>
            </a:r>
            <a:r>
              <a:rPr lang="en-IN" sz="2200" dirty="0"/>
              <a:t> It just provides a mechanism by which a guest OS can have direct access to the physical devices. As a result, the size of the </a:t>
            </a:r>
            <a:r>
              <a:rPr lang="en-IN" sz="2200" dirty="0" err="1"/>
              <a:t>Xen</a:t>
            </a:r>
            <a:r>
              <a:rPr lang="en-IN" sz="2200" dirty="0"/>
              <a:t> hypervisor is kept rather small. </a:t>
            </a:r>
          </a:p>
          <a:p>
            <a:pPr algn="just"/>
            <a:r>
              <a:rPr lang="en-IN" sz="2200" dirty="0" err="1"/>
              <a:t>Xen</a:t>
            </a:r>
            <a:r>
              <a:rPr lang="en-IN" sz="2200" dirty="0"/>
              <a:t> provides a virtual environment located between the hardware and the OS.</a:t>
            </a:r>
          </a:p>
          <a:p>
            <a:pPr algn="just"/>
            <a:r>
              <a:rPr lang="en-IN" sz="2200" dirty="0"/>
              <a:t>The core components of a </a:t>
            </a:r>
            <a:r>
              <a:rPr lang="en-IN" sz="2200" dirty="0" err="1"/>
              <a:t>Xen</a:t>
            </a:r>
            <a:r>
              <a:rPr lang="en-IN" sz="2200" dirty="0"/>
              <a:t> system are the </a:t>
            </a:r>
            <a:r>
              <a:rPr lang="en-IN" sz="2200" b="1" dirty="0"/>
              <a:t>hypervisor, kernel, and applications. </a:t>
            </a:r>
          </a:p>
          <a:p>
            <a:pPr algn="just"/>
            <a:r>
              <a:rPr lang="en-IN" sz="2200" dirty="0"/>
              <a:t>Like other virtualization systems, </a:t>
            </a:r>
            <a:r>
              <a:rPr lang="en-IN" sz="2200" b="1" dirty="0"/>
              <a:t>many guest </a:t>
            </a:r>
            <a:r>
              <a:rPr lang="en-IN" sz="2200" b="1" dirty="0" err="1"/>
              <a:t>Oses</a:t>
            </a:r>
            <a:r>
              <a:rPr lang="en-IN" sz="2200" b="1" dirty="0"/>
              <a:t> can run on top of the hypervisor.</a:t>
            </a:r>
            <a:r>
              <a:rPr lang="en-IN" sz="2200" dirty="0"/>
              <a:t> However, not all guest </a:t>
            </a:r>
            <a:r>
              <a:rPr lang="en-IN" sz="2200" dirty="0" err="1"/>
              <a:t>OSes</a:t>
            </a:r>
            <a:r>
              <a:rPr lang="en-IN" sz="2200" dirty="0"/>
              <a:t> are created equal, and one in particular controls the others. </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6"/>
            <a:ext cx="8229600" cy="1143000"/>
          </a:xfrm>
        </p:spPr>
        <p:txBody>
          <a:bodyPr>
            <a:normAutofit/>
          </a:bodyPr>
          <a:lstStyle/>
          <a:p>
            <a:r>
              <a:rPr lang="en-IN" sz="3200" dirty="0"/>
              <a:t>The </a:t>
            </a:r>
            <a:r>
              <a:rPr lang="en-IN" sz="3200" dirty="0" err="1"/>
              <a:t>Xen</a:t>
            </a:r>
            <a:r>
              <a:rPr lang="en-IN" sz="3200" dirty="0"/>
              <a:t> Architecture</a:t>
            </a:r>
          </a:p>
        </p:txBody>
      </p:sp>
      <p:sp>
        <p:nvSpPr>
          <p:cNvPr id="3" name="Content Placeholder 2"/>
          <p:cNvSpPr>
            <a:spLocks noGrp="1"/>
          </p:cNvSpPr>
          <p:nvPr>
            <p:ph idx="1"/>
          </p:nvPr>
        </p:nvSpPr>
        <p:spPr>
          <a:xfrm>
            <a:off x="214282" y="874713"/>
            <a:ext cx="8429684" cy="4983179"/>
          </a:xfrm>
        </p:spPr>
        <p:txBody>
          <a:bodyPr>
            <a:noAutofit/>
          </a:bodyPr>
          <a:lstStyle/>
          <a:p>
            <a:pPr algn="just"/>
            <a:r>
              <a:rPr lang="en-IN" sz="2000" dirty="0"/>
              <a:t>The guest OS, which has control ability, is called Domain 0, and the others are called Domain U. Domain 0 is a privileged guest OS of </a:t>
            </a:r>
            <a:r>
              <a:rPr lang="en-IN" sz="2000" dirty="0" err="1"/>
              <a:t>Xen</a:t>
            </a:r>
            <a:r>
              <a:rPr lang="en-IN" sz="2000" dirty="0"/>
              <a:t>. </a:t>
            </a:r>
          </a:p>
          <a:p>
            <a:pPr algn="just"/>
            <a:r>
              <a:rPr lang="en-IN" sz="2000" dirty="0"/>
              <a:t>It is first loaded when </a:t>
            </a:r>
            <a:r>
              <a:rPr lang="en-IN" sz="2000" dirty="0" err="1"/>
              <a:t>Xen</a:t>
            </a:r>
            <a:r>
              <a:rPr lang="en-IN" sz="2000" dirty="0"/>
              <a:t> boots without any file system drivers being available. Domain 0 is designed to access hardware directly and manage devices. Therefore, </a:t>
            </a:r>
            <a:r>
              <a:rPr lang="en-IN" sz="2000" b="1" dirty="0"/>
              <a:t>one of the responsibilities of Domain 0 is to allocate and map hardware resources for the guest domains (the Domain U domains).</a:t>
            </a:r>
          </a:p>
        </p:txBody>
      </p:sp>
      <p:pic>
        <p:nvPicPr>
          <p:cNvPr id="1026" name="Picture 2"/>
          <p:cNvPicPr>
            <a:picLocks noChangeAspect="1" noChangeArrowheads="1"/>
          </p:cNvPicPr>
          <p:nvPr/>
        </p:nvPicPr>
        <p:blipFill>
          <a:blip r:embed="rId2"/>
          <a:srcRect/>
          <a:stretch>
            <a:fillRect/>
          </a:stretch>
        </p:blipFill>
        <p:spPr bwMode="auto">
          <a:xfrm>
            <a:off x="1771670" y="3071810"/>
            <a:ext cx="5657850" cy="2238375"/>
          </a:xfrm>
          <a:prstGeom prst="rect">
            <a:avLst/>
          </a:prstGeom>
          <a:noFill/>
          <a:ln w="9525">
            <a:noFill/>
            <a:miter lim="800000"/>
            <a:headEnd/>
            <a:tailEnd/>
          </a:ln>
          <a:effectLst/>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6"/>
            <a:ext cx="8229600" cy="1143000"/>
          </a:xfrm>
        </p:spPr>
        <p:txBody>
          <a:bodyPr>
            <a:normAutofit/>
          </a:bodyPr>
          <a:lstStyle/>
          <a:p>
            <a:r>
              <a:rPr lang="en-IN" sz="3200" dirty="0"/>
              <a:t>Binary Translation with Full Virtualization</a:t>
            </a:r>
          </a:p>
        </p:txBody>
      </p:sp>
      <p:sp>
        <p:nvSpPr>
          <p:cNvPr id="3" name="Content Placeholder 2"/>
          <p:cNvSpPr>
            <a:spLocks noGrp="1"/>
          </p:cNvSpPr>
          <p:nvPr>
            <p:ph idx="1"/>
          </p:nvPr>
        </p:nvSpPr>
        <p:spPr>
          <a:xfrm>
            <a:off x="214282" y="874713"/>
            <a:ext cx="8429684" cy="4983179"/>
          </a:xfrm>
        </p:spPr>
        <p:txBody>
          <a:bodyPr>
            <a:noAutofit/>
          </a:bodyPr>
          <a:lstStyle/>
          <a:p>
            <a:pPr algn="just"/>
            <a:r>
              <a:rPr lang="en-IN" sz="2200" dirty="0"/>
              <a:t>Depending on implementation technologies, hardware virtualization can be classified into two categories: </a:t>
            </a:r>
            <a:r>
              <a:rPr lang="en-IN" sz="2200" b="1" dirty="0"/>
              <a:t>full virtualization and host-based virtualization. </a:t>
            </a:r>
          </a:p>
          <a:p>
            <a:pPr algn="just"/>
            <a:r>
              <a:rPr lang="en-IN" sz="2200" dirty="0"/>
              <a:t>Full virtualization does not need to modify the host OS. It relies on </a:t>
            </a:r>
            <a:r>
              <a:rPr lang="en-IN" sz="2200" b="1" dirty="0"/>
              <a:t>binary translation to trap and to </a:t>
            </a:r>
            <a:r>
              <a:rPr lang="en-IN" sz="2200" b="1" dirty="0" err="1"/>
              <a:t>virtualize</a:t>
            </a:r>
            <a:r>
              <a:rPr lang="en-IN" sz="2200" b="1" dirty="0"/>
              <a:t> </a:t>
            </a:r>
            <a:r>
              <a:rPr lang="en-IN" sz="2200" dirty="0"/>
              <a:t>the execution of certain sensitive, non-</a:t>
            </a:r>
            <a:r>
              <a:rPr lang="en-IN" sz="2200" dirty="0" err="1"/>
              <a:t>virtualizable</a:t>
            </a:r>
            <a:r>
              <a:rPr lang="en-IN" sz="2200" dirty="0"/>
              <a:t> instructions. The guest </a:t>
            </a:r>
            <a:r>
              <a:rPr lang="en-IN" sz="2200" dirty="0" err="1"/>
              <a:t>OSes</a:t>
            </a:r>
            <a:r>
              <a:rPr lang="en-IN" sz="2200" dirty="0"/>
              <a:t> and their applications consist of noncritical and critical instructions. </a:t>
            </a:r>
          </a:p>
          <a:p>
            <a:pPr algn="just"/>
            <a:r>
              <a:rPr lang="en-IN" sz="2200" dirty="0"/>
              <a:t>With full virtualization, noncritical instructions run on the hardware directly while critical instructions are discovered and replaced with traps into the VMM to be emulated by software. </a:t>
            </a:r>
          </a:p>
          <a:p>
            <a:pPr algn="just"/>
            <a:r>
              <a:rPr lang="en-IN" sz="2200" b="1" dirty="0"/>
              <a:t>In a host-based system</a:t>
            </a:r>
            <a:r>
              <a:rPr lang="en-IN" sz="2200" dirty="0"/>
              <a:t>, both a host OS and a guest OS are used.  A </a:t>
            </a:r>
            <a:r>
              <a:rPr lang="en-IN" sz="2200" b="1" dirty="0"/>
              <a:t>virtualization software layer is built between the host OS and guest OS. </a:t>
            </a:r>
          </a:p>
          <a:p>
            <a:pPr algn="just"/>
            <a:r>
              <a:rPr lang="en-IN" sz="2200" b="1" dirty="0"/>
              <a:t>Both the hypervisor and VMM approaches are considered full virtualization</a:t>
            </a:r>
            <a:r>
              <a:rPr lang="en-IN" sz="2200" dirty="0"/>
              <a:t>.</a:t>
            </a:r>
            <a:endParaRPr lang="en-IN" sz="2200" b="1"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6"/>
            <a:ext cx="8229600" cy="1143000"/>
          </a:xfrm>
        </p:spPr>
        <p:txBody>
          <a:bodyPr>
            <a:normAutofit/>
          </a:bodyPr>
          <a:lstStyle/>
          <a:p>
            <a:r>
              <a:rPr lang="en-IN" sz="3200" dirty="0"/>
              <a:t>Binary Translation with Full Virtualization</a:t>
            </a:r>
          </a:p>
        </p:txBody>
      </p:sp>
      <p:sp>
        <p:nvSpPr>
          <p:cNvPr id="3" name="Content Placeholder 2"/>
          <p:cNvSpPr>
            <a:spLocks noGrp="1"/>
          </p:cNvSpPr>
          <p:nvPr>
            <p:ph idx="1"/>
          </p:nvPr>
        </p:nvSpPr>
        <p:spPr>
          <a:xfrm>
            <a:off x="214282" y="874713"/>
            <a:ext cx="8429684" cy="4983179"/>
          </a:xfrm>
        </p:spPr>
        <p:txBody>
          <a:bodyPr>
            <a:noAutofit/>
          </a:bodyPr>
          <a:lstStyle/>
          <a:p>
            <a:pPr algn="just"/>
            <a:r>
              <a:rPr lang="en-IN" sz="2000" b="1" dirty="0"/>
              <a:t>Why are only critical instructions trapped into the VMM? </a:t>
            </a:r>
          </a:p>
          <a:p>
            <a:pPr algn="just"/>
            <a:r>
              <a:rPr lang="en-IN" sz="2000" dirty="0"/>
              <a:t>This is because binary translation can incur a large performance overhead. Noncritical instructions do not control hardware or threaten the security of the system, but critical instructions do. Therefore, running noncritical instructions on hardware not only can promote efficiency, but also can ensure system security.</a:t>
            </a:r>
          </a:p>
          <a:p>
            <a:pPr algn="just"/>
            <a:r>
              <a:rPr lang="en-IN" sz="2000" b="1" dirty="0"/>
              <a:t>Binary Translation of Guest OS Requests Using a VMM:</a:t>
            </a:r>
          </a:p>
          <a:p>
            <a:pPr algn="just"/>
            <a:r>
              <a:rPr lang="en-IN" sz="2000" dirty="0"/>
              <a:t>This approach was implemented by VMware and many other software companies. As shown in Figure, VMware puts the VMM at Ring 0 and the guest OS at Ring 1. </a:t>
            </a:r>
          </a:p>
        </p:txBody>
      </p:sp>
      <p:pic>
        <p:nvPicPr>
          <p:cNvPr id="2050" name="Picture 2"/>
          <p:cNvPicPr>
            <a:picLocks noChangeAspect="1" noChangeArrowheads="1"/>
          </p:cNvPicPr>
          <p:nvPr/>
        </p:nvPicPr>
        <p:blipFill>
          <a:blip r:embed="rId2"/>
          <a:srcRect/>
          <a:stretch>
            <a:fillRect/>
          </a:stretch>
        </p:blipFill>
        <p:spPr bwMode="auto">
          <a:xfrm>
            <a:off x="2928926" y="3929066"/>
            <a:ext cx="4057650" cy="2819400"/>
          </a:xfrm>
          <a:prstGeom prst="rect">
            <a:avLst/>
          </a:prstGeom>
          <a:noFill/>
          <a:ln w="9525">
            <a:noFill/>
            <a:miter lim="800000"/>
            <a:headEnd/>
            <a:tailEnd/>
          </a:ln>
          <a:effectLst/>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6"/>
            <a:ext cx="8229600" cy="1143000"/>
          </a:xfrm>
        </p:spPr>
        <p:txBody>
          <a:bodyPr>
            <a:normAutofit/>
          </a:bodyPr>
          <a:lstStyle/>
          <a:p>
            <a:r>
              <a:rPr lang="en-IN" sz="3200" dirty="0"/>
              <a:t>Binary Translation with Full Virtualization</a:t>
            </a:r>
          </a:p>
        </p:txBody>
      </p:sp>
      <p:sp>
        <p:nvSpPr>
          <p:cNvPr id="3" name="Content Placeholder 2"/>
          <p:cNvSpPr>
            <a:spLocks noGrp="1"/>
          </p:cNvSpPr>
          <p:nvPr>
            <p:ph idx="1"/>
          </p:nvPr>
        </p:nvSpPr>
        <p:spPr>
          <a:xfrm>
            <a:off x="214282" y="874713"/>
            <a:ext cx="8429684" cy="4983179"/>
          </a:xfrm>
        </p:spPr>
        <p:txBody>
          <a:bodyPr>
            <a:noAutofit/>
          </a:bodyPr>
          <a:lstStyle/>
          <a:p>
            <a:pPr algn="just"/>
            <a:r>
              <a:rPr lang="en-IN" sz="2200" b="1" dirty="0"/>
              <a:t>Binary Translation of Guest OS Requests Using a VMM:</a:t>
            </a:r>
          </a:p>
          <a:p>
            <a:pPr algn="just"/>
            <a:r>
              <a:rPr lang="en-IN" sz="2200" dirty="0"/>
              <a:t>The VMM scans the instruction stream and identifies the privileged, and sensitive instructions. When these instructions are identified, they are trapped into the VMM, which emulates the </a:t>
            </a:r>
            <a:r>
              <a:rPr lang="en-IN" sz="2200" dirty="0" err="1"/>
              <a:t>behavior</a:t>
            </a:r>
            <a:r>
              <a:rPr lang="en-IN" sz="2200" dirty="0"/>
              <a:t> of these instructions. The method used in this emulation is called </a:t>
            </a:r>
            <a:r>
              <a:rPr lang="en-IN" sz="2200" b="1" dirty="0"/>
              <a:t>binary translation</a:t>
            </a:r>
            <a:r>
              <a:rPr lang="en-IN" sz="2200" dirty="0"/>
              <a:t>. Therefore, full virtualization combines binary translation and direct execution. The guest OS is completely decoupled from the underlying hardware. Consequently, the guest OS is unaware that it is being virtualized.</a:t>
            </a:r>
          </a:p>
          <a:p>
            <a:pPr algn="just"/>
            <a:r>
              <a:rPr lang="en-IN" sz="2200" b="1" dirty="0"/>
              <a:t>Host-Based Virtualization: </a:t>
            </a:r>
            <a:r>
              <a:rPr lang="en-IN" sz="2200" dirty="0"/>
              <a:t>An alternative VM architecture is </a:t>
            </a:r>
            <a:r>
              <a:rPr lang="en-IN" sz="2200" b="1" dirty="0"/>
              <a:t>to install a virtualization layer on top of the host OS.</a:t>
            </a:r>
            <a:r>
              <a:rPr lang="en-IN" sz="2200" dirty="0"/>
              <a:t> This host OS is still responsible for managing the hardware.</a:t>
            </a:r>
          </a:p>
          <a:p>
            <a:pPr algn="just"/>
            <a:r>
              <a:rPr lang="en-IN" sz="2200" b="1" dirty="0"/>
              <a:t>The guest </a:t>
            </a:r>
            <a:r>
              <a:rPr lang="en-IN" sz="2200" b="1" dirty="0" err="1"/>
              <a:t>OSes</a:t>
            </a:r>
            <a:r>
              <a:rPr lang="en-IN" sz="2200" b="1" dirty="0"/>
              <a:t> are installed and run on top of the virtualization layer. </a:t>
            </a:r>
            <a:r>
              <a:rPr lang="en-IN" sz="2200" dirty="0"/>
              <a:t>Dedicated applications may run on the VMs. Certainly, some other applications can also run with the host OS directly.</a:t>
            </a:r>
            <a:endParaRPr lang="en-IN" sz="2200" b="1"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6"/>
            <a:ext cx="8229600" cy="1143000"/>
          </a:xfrm>
        </p:spPr>
        <p:txBody>
          <a:bodyPr>
            <a:normAutofit/>
          </a:bodyPr>
          <a:lstStyle/>
          <a:p>
            <a:r>
              <a:rPr lang="en-IN" sz="3200" dirty="0"/>
              <a:t>Binary Translation with Full Virtualization</a:t>
            </a:r>
          </a:p>
        </p:txBody>
      </p:sp>
      <p:sp>
        <p:nvSpPr>
          <p:cNvPr id="3" name="Content Placeholder 2"/>
          <p:cNvSpPr>
            <a:spLocks noGrp="1"/>
          </p:cNvSpPr>
          <p:nvPr>
            <p:ph idx="1"/>
          </p:nvPr>
        </p:nvSpPr>
        <p:spPr>
          <a:xfrm>
            <a:off x="214282" y="874713"/>
            <a:ext cx="8429684" cy="4983179"/>
          </a:xfrm>
        </p:spPr>
        <p:txBody>
          <a:bodyPr>
            <a:noAutofit/>
          </a:bodyPr>
          <a:lstStyle/>
          <a:p>
            <a:pPr algn="just"/>
            <a:r>
              <a:rPr lang="en-IN" sz="2200" b="1" dirty="0"/>
              <a:t>The host based architecture advantages:</a:t>
            </a:r>
          </a:p>
          <a:p>
            <a:pPr algn="just"/>
            <a:r>
              <a:rPr lang="en-IN" sz="2200" dirty="0"/>
              <a:t>1. The user can install this VM architecture without modifying the host OS. The </a:t>
            </a:r>
            <a:r>
              <a:rPr lang="en-IN" sz="2200" dirty="0" err="1"/>
              <a:t>virtualizing</a:t>
            </a:r>
            <a:r>
              <a:rPr lang="en-IN" sz="2200" dirty="0"/>
              <a:t> software can rely on the host OS to provide device drivers and other low-level services.</a:t>
            </a:r>
          </a:p>
          <a:p>
            <a:pPr algn="just"/>
            <a:r>
              <a:rPr lang="en-IN" sz="2200" dirty="0"/>
              <a:t>This will simplify the VM design and ease its deployment.</a:t>
            </a:r>
          </a:p>
          <a:p>
            <a:pPr algn="just"/>
            <a:r>
              <a:rPr lang="en-IN" sz="2200" dirty="0"/>
              <a:t>2. The host-based approach appeals to many host machine configurations. Compared to the hypervisor architecture, the performance of the host-based architecture may also be low.</a:t>
            </a:r>
          </a:p>
          <a:p>
            <a:pPr algn="just"/>
            <a:r>
              <a:rPr lang="en-IN" sz="2200" dirty="0"/>
              <a:t> When an application requests hardware access, it involves four layers of mapping which downgrades performance significantly. </a:t>
            </a:r>
          </a:p>
          <a:p>
            <a:pPr algn="just"/>
            <a:r>
              <a:rPr lang="en-IN" sz="2200" dirty="0"/>
              <a:t>When the ISA of a guest OS is different from the ISA of the underlying hardware, </a:t>
            </a:r>
            <a:r>
              <a:rPr lang="en-IN" sz="2200" b="1" dirty="0"/>
              <a:t>binary translation must be adopted</a:t>
            </a:r>
            <a:r>
              <a:rPr lang="en-IN" sz="2200" dirty="0"/>
              <a:t>. Although the host-based architecture has flexibility, the performance is too low to be useful in practice.</a:t>
            </a:r>
            <a:endParaRPr lang="en-IN" sz="2200" b="1"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4"/>
            <a:ext cx="8229600" cy="1143000"/>
          </a:xfrm>
        </p:spPr>
        <p:txBody>
          <a:bodyPr>
            <a:normAutofit/>
          </a:bodyPr>
          <a:lstStyle/>
          <a:p>
            <a:r>
              <a:rPr lang="en-IN" sz="3200" dirty="0"/>
              <a:t>Levels of Virtualization Implementation</a:t>
            </a:r>
          </a:p>
        </p:txBody>
      </p:sp>
      <p:sp>
        <p:nvSpPr>
          <p:cNvPr id="3" name="Content Placeholder 2"/>
          <p:cNvSpPr>
            <a:spLocks noGrp="1"/>
          </p:cNvSpPr>
          <p:nvPr>
            <p:ph idx="1"/>
          </p:nvPr>
        </p:nvSpPr>
        <p:spPr>
          <a:xfrm>
            <a:off x="457200" y="928670"/>
            <a:ext cx="8229600" cy="4983179"/>
          </a:xfrm>
        </p:spPr>
        <p:txBody>
          <a:bodyPr>
            <a:noAutofit/>
          </a:bodyPr>
          <a:lstStyle/>
          <a:p>
            <a:pPr algn="just"/>
            <a:r>
              <a:rPr lang="en-IN" sz="2200" dirty="0"/>
              <a:t>After virtualization, different user applications managed by their own operating systems (guest OS) can run on the same hardware, independent of the host OS. </a:t>
            </a:r>
          </a:p>
          <a:p>
            <a:pPr algn="just"/>
            <a:r>
              <a:rPr lang="en-IN" sz="2200" dirty="0"/>
              <a:t>This is often done by adding additional software, called a virtualization layer as shown in Figure (b).</a:t>
            </a:r>
          </a:p>
          <a:p>
            <a:pPr algn="just"/>
            <a:r>
              <a:rPr lang="en-IN" sz="2200" dirty="0"/>
              <a:t>This virtualization layer is known as </a:t>
            </a:r>
            <a:r>
              <a:rPr lang="en-IN" sz="2200" b="1" dirty="0"/>
              <a:t>hypervisor</a:t>
            </a:r>
            <a:r>
              <a:rPr lang="en-IN" sz="2200" dirty="0"/>
              <a:t> or </a:t>
            </a:r>
            <a:r>
              <a:rPr lang="en-IN" sz="2200" b="1" dirty="0"/>
              <a:t>virtual machine monitor (VMM)</a:t>
            </a:r>
            <a:r>
              <a:rPr lang="en-IN" sz="2200" dirty="0"/>
              <a:t> . </a:t>
            </a:r>
          </a:p>
          <a:p>
            <a:pPr algn="just"/>
            <a:r>
              <a:rPr lang="en-IN" sz="2200" dirty="0"/>
              <a:t>The VMs are shown in the upper boxes, where applications run with their own guest OS over the virtualized CPU, memory, and I/O resources.</a:t>
            </a:r>
          </a:p>
          <a:p>
            <a:pPr algn="just"/>
            <a:r>
              <a:rPr lang="en-IN" sz="2200" b="1" dirty="0"/>
              <a:t>The main function of the software layer for virtualization is to </a:t>
            </a:r>
            <a:r>
              <a:rPr lang="en-IN" sz="2200" b="1" dirty="0" err="1"/>
              <a:t>virtualize</a:t>
            </a:r>
            <a:r>
              <a:rPr lang="en-IN" sz="2200" b="1" dirty="0"/>
              <a:t> the physical hardware of a host machine into virtual resources to be used by the VMs, exclusively. </a:t>
            </a:r>
          </a:p>
          <a:p>
            <a:pPr algn="just"/>
            <a:r>
              <a:rPr lang="en-IN" sz="2200" dirty="0"/>
              <a:t>This can be implemented at various operational levels. </a:t>
            </a:r>
          </a:p>
          <a:p>
            <a:pPr algn="just"/>
            <a:endParaRPr lang="en-IN" sz="2200"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42900"/>
            <a:ext cx="8229600" cy="1143000"/>
          </a:xfrm>
        </p:spPr>
        <p:txBody>
          <a:bodyPr>
            <a:normAutofit/>
          </a:bodyPr>
          <a:lstStyle/>
          <a:p>
            <a:r>
              <a:rPr lang="en-IN" sz="3200" dirty="0"/>
              <a:t>Para-Virtualization with Compiler Support</a:t>
            </a:r>
          </a:p>
        </p:txBody>
      </p:sp>
      <p:sp>
        <p:nvSpPr>
          <p:cNvPr id="3" name="Content Placeholder 2"/>
          <p:cNvSpPr>
            <a:spLocks noGrp="1"/>
          </p:cNvSpPr>
          <p:nvPr>
            <p:ph idx="1"/>
          </p:nvPr>
        </p:nvSpPr>
        <p:spPr>
          <a:xfrm>
            <a:off x="214282" y="714356"/>
            <a:ext cx="8429684" cy="4983179"/>
          </a:xfrm>
        </p:spPr>
        <p:txBody>
          <a:bodyPr>
            <a:noAutofit/>
          </a:bodyPr>
          <a:lstStyle/>
          <a:p>
            <a:pPr algn="just"/>
            <a:r>
              <a:rPr lang="en-IN" sz="2200" dirty="0"/>
              <a:t>Para-virtualization needs to modify the guest operating systems.  A </a:t>
            </a:r>
            <a:r>
              <a:rPr lang="en-IN" sz="2200" dirty="0" err="1"/>
              <a:t>para</a:t>
            </a:r>
            <a:r>
              <a:rPr lang="en-IN" sz="2200" dirty="0"/>
              <a:t>-virtualized VM provides special APIs requiring substantial OS modifications in user applications. </a:t>
            </a:r>
          </a:p>
          <a:p>
            <a:pPr algn="just"/>
            <a:r>
              <a:rPr lang="en-IN" sz="2200" dirty="0"/>
              <a:t>The virtualization layer can be inserted at different positions in a machine software stack. </a:t>
            </a:r>
          </a:p>
          <a:p>
            <a:pPr algn="just"/>
            <a:r>
              <a:rPr lang="en-IN" sz="2200" dirty="0"/>
              <a:t>Para-virtualization attempts to reduce the virtualization overhead, and thus improve performance by modifying only the guest OS kernel.</a:t>
            </a:r>
          </a:p>
        </p:txBody>
      </p:sp>
      <p:pic>
        <p:nvPicPr>
          <p:cNvPr id="3074" name="Picture 2"/>
          <p:cNvPicPr>
            <a:picLocks noChangeAspect="1" noChangeArrowheads="1"/>
          </p:cNvPicPr>
          <p:nvPr/>
        </p:nvPicPr>
        <p:blipFill>
          <a:blip r:embed="rId3"/>
          <a:srcRect/>
          <a:stretch>
            <a:fillRect/>
          </a:stretch>
        </p:blipFill>
        <p:spPr bwMode="auto">
          <a:xfrm>
            <a:off x="3848148" y="3654051"/>
            <a:ext cx="5224446" cy="3132535"/>
          </a:xfrm>
          <a:prstGeom prst="rect">
            <a:avLst/>
          </a:prstGeom>
          <a:noFill/>
          <a:ln w="9525">
            <a:noFill/>
            <a:miter lim="800000"/>
            <a:headEnd/>
            <a:tailEnd/>
          </a:ln>
          <a:effectLst/>
        </p:spPr>
      </p:pic>
      <p:sp>
        <p:nvSpPr>
          <p:cNvPr id="6" name="Rectangle 5"/>
          <p:cNvSpPr/>
          <p:nvPr/>
        </p:nvSpPr>
        <p:spPr>
          <a:xfrm>
            <a:off x="500034" y="3571876"/>
            <a:ext cx="3357586" cy="3139321"/>
          </a:xfrm>
          <a:prstGeom prst="rect">
            <a:avLst/>
          </a:prstGeom>
        </p:spPr>
        <p:txBody>
          <a:bodyPr wrap="square">
            <a:spAutoFit/>
          </a:bodyPr>
          <a:lstStyle/>
          <a:p>
            <a:pPr algn="just"/>
            <a:r>
              <a:rPr lang="en-IN" sz="2200" dirty="0"/>
              <a:t>Para-virtualized VM architecture, which involves </a:t>
            </a:r>
            <a:r>
              <a:rPr lang="en-IN" sz="2200" b="1" dirty="0"/>
              <a:t>modifying the guest OS kernel to replace non-</a:t>
            </a:r>
            <a:r>
              <a:rPr lang="en-IN" sz="2200" b="1" dirty="0" err="1"/>
              <a:t>virtualizable</a:t>
            </a:r>
            <a:r>
              <a:rPr lang="en-IN" sz="2200" b="1" dirty="0"/>
              <a:t> instructions with </a:t>
            </a:r>
            <a:r>
              <a:rPr lang="en-IN" sz="2200" b="1" dirty="0" err="1"/>
              <a:t>hypercalls</a:t>
            </a:r>
            <a:r>
              <a:rPr lang="en-IN" sz="2200" b="1" dirty="0"/>
              <a:t> for the hypervisor or the VMM to carry out the virtualization process.</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6"/>
            <a:ext cx="8229600" cy="1143000"/>
          </a:xfrm>
        </p:spPr>
        <p:txBody>
          <a:bodyPr>
            <a:normAutofit/>
          </a:bodyPr>
          <a:lstStyle/>
          <a:p>
            <a:r>
              <a:rPr lang="en-IN" sz="3200" dirty="0"/>
              <a:t>Para-Virtualization with Compiler Support</a:t>
            </a:r>
          </a:p>
        </p:txBody>
      </p:sp>
      <p:sp>
        <p:nvSpPr>
          <p:cNvPr id="3" name="Content Placeholder 2"/>
          <p:cNvSpPr>
            <a:spLocks noGrp="1"/>
          </p:cNvSpPr>
          <p:nvPr>
            <p:ph idx="1"/>
          </p:nvPr>
        </p:nvSpPr>
        <p:spPr>
          <a:xfrm>
            <a:off x="214282" y="874713"/>
            <a:ext cx="8429684" cy="4983179"/>
          </a:xfrm>
        </p:spPr>
        <p:txBody>
          <a:bodyPr>
            <a:noAutofit/>
          </a:bodyPr>
          <a:lstStyle/>
          <a:p>
            <a:pPr algn="just"/>
            <a:r>
              <a:rPr lang="en-IN" sz="2200" dirty="0"/>
              <a:t>The guest operating systems are </a:t>
            </a:r>
            <a:r>
              <a:rPr lang="en-IN" sz="2200" dirty="0" err="1"/>
              <a:t>para</a:t>
            </a:r>
            <a:r>
              <a:rPr lang="en-IN" sz="2200" dirty="0"/>
              <a:t>-virtualized. They are assisted by an intelligent compiler to replace the non-</a:t>
            </a:r>
            <a:r>
              <a:rPr lang="en-IN" sz="2200" dirty="0" err="1"/>
              <a:t>virtualizable</a:t>
            </a:r>
            <a:r>
              <a:rPr lang="en-IN" sz="2200" dirty="0"/>
              <a:t> OS instructions by </a:t>
            </a:r>
            <a:r>
              <a:rPr lang="en-IN" sz="2200" dirty="0" err="1"/>
              <a:t>hypercalls</a:t>
            </a:r>
            <a:r>
              <a:rPr lang="en-IN" sz="2200" dirty="0"/>
              <a:t> as illustrated in Figure next. </a:t>
            </a:r>
          </a:p>
        </p:txBody>
      </p:sp>
      <p:pic>
        <p:nvPicPr>
          <p:cNvPr id="4" name="Picture 2"/>
          <p:cNvPicPr>
            <a:picLocks noChangeAspect="1" noChangeArrowheads="1"/>
          </p:cNvPicPr>
          <p:nvPr/>
        </p:nvPicPr>
        <p:blipFill>
          <a:blip r:embed="rId3"/>
          <a:srcRect/>
          <a:stretch>
            <a:fillRect/>
          </a:stretch>
        </p:blipFill>
        <p:spPr bwMode="auto">
          <a:xfrm>
            <a:off x="5214941" y="2000240"/>
            <a:ext cx="3808401" cy="3929090"/>
          </a:xfrm>
          <a:prstGeom prst="rect">
            <a:avLst/>
          </a:prstGeom>
          <a:noFill/>
          <a:ln w="9525">
            <a:noFill/>
            <a:miter lim="800000"/>
            <a:headEnd/>
            <a:tailEnd/>
          </a:ln>
          <a:effectLst/>
        </p:spPr>
      </p:pic>
      <p:sp>
        <p:nvSpPr>
          <p:cNvPr id="5" name="Rectangle 4"/>
          <p:cNvSpPr/>
          <p:nvPr/>
        </p:nvSpPr>
        <p:spPr>
          <a:xfrm>
            <a:off x="500034" y="2071678"/>
            <a:ext cx="4572000" cy="3816429"/>
          </a:xfrm>
          <a:prstGeom prst="rect">
            <a:avLst/>
          </a:prstGeom>
        </p:spPr>
        <p:txBody>
          <a:bodyPr>
            <a:spAutoFit/>
          </a:bodyPr>
          <a:lstStyle/>
          <a:p>
            <a:pPr algn="just"/>
            <a:r>
              <a:rPr lang="en-IN" sz="2200" dirty="0"/>
              <a:t>The traditional x86 processor offers four instruction execution rings: Rings 0, 1, 2, and 3. The lower the ring number, the higher the privilege of instruction being executed. The OS is responsible for managing the hardware and the privileged instructions to execute at Ring 0, while user-level applications run at Ring 3. The best example of </a:t>
            </a:r>
            <a:r>
              <a:rPr lang="en-IN" sz="2200" dirty="0" err="1"/>
              <a:t>para</a:t>
            </a:r>
            <a:r>
              <a:rPr lang="en-IN" sz="2200" dirty="0"/>
              <a:t>-virtualization is the KVM.</a:t>
            </a:r>
            <a:endParaRPr lang="en-IN" sz="2200" b="1"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6"/>
            <a:ext cx="8229600" cy="1143000"/>
          </a:xfrm>
        </p:spPr>
        <p:txBody>
          <a:bodyPr>
            <a:normAutofit/>
          </a:bodyPr>
          <a:lstStyle/>
          <a:p>
            <a:r>
              <a:rPr lang="en-IN" sz="3200" dirty="0"/>
              <a:t>Para-Virtualization with Compiler Support</a:t>
            </a:r>
          </a:p>
        </p:txBody>
      </p:sp>
      <p:sp>
        <p:nvSpPr>
          <p:cNvPr id="3" name="Content Placeholder 2"/>
          <p:cNvSpPr>
            <a:spLocks noGrp="1"/>
          </p:cNvSpPr>
          <p:nvPr>
            <p:ph idx="1"/>
          </p:nvPr>
        </p:nvSpPr>
        <p:spPr>
          <a:xfrm>
            <a:off x="214282" y="874713"/>
            <a:ext cx="8429684" cy="4983179"/>
          </a:xfrm>
        </p:spPr>
        <p:txBody>
          <a:bodyPr>
            <a:noAutofit/>
          </a:bodyPr>
          <a:lstStyle/>
          <a:p>
            <a:pPr algn="just"/>
            <a:r>
              <a:rPr lang="en-IN" sz="2000" dirty="0"/>
              <a:t>Privilege Levels</a:t>
            </a:r>
          </a:p>
          <a:p>
            <a:pPr algn="just"/>
            <a:r>
              <a:rPr lang="en-IN" sz="2000" dirty="0"/>
              <a:t>Want operating system to be protected from user processes. </a:t>
            </a:r>
          </a:p>
          <a:p>
            <a:pPr algn="just"/>
            <a:r>
              <a:rPr lang="en-IN" sz="2000" dirty="0"/>
              <a:t>Two bits of code segment selector specify privilege level. </a:t>
            </a:r>
          </a:p>
          <a:p>
            <a:pPr algn="just"/>
            <a:r>
              <a:rPr lang="en-IN" sz="2000" dirty="0"/>
              <a:t>Ring 0 operating system kernel </a:t>
            </a:r>
          </a:p>
          <a:p>
            <a:pPr algn="just"/>
            <a:r>
              <a:rPr lang="en-IN" sz="2000" dirty="0"/>
              <a:t>Ring 1 device drivers </a:t>
            </a:r>
          </a:p>
          <a:p>
            <a:pPr algn="just"/>
            <a:r>
              <a:rPr lang="en-IN" sz="2000" dirty="0"/>
              <a:t>Ring 2 more device drivers </a:t>
            </a:r>
          </a:p>
          <a:p>
            <a:pPr algn="just"/>
            <a:r>
              <a:rPr lang="en-IN" sz="2000" dirty="0"/>
              <a:t>Ring 3 user programs </a:t>
            </a:r>
          </a:p>
          <a:p>
            <a:pPr algn="just"/>
            <a:r>
              <a:rPr lang="en-IN" sz="2000" dirty="0"/>
              <a:t>No one uses ring 1 or ring 2. </a:t>
            </a:r>
          </a:p>
          <a:p>
            <a:pPr algn="just"/>
            <a:r>
              <a:rPr lang="en-IN" sz="2000" dirty="0"/>
              <a:t>Ring 0 can fiddle with:</a:t>
            </a:r>
          </a:p>
          <a:p>
            <a:pPr lvl="1" algn="just"/>
            <a:r>
              <a:rPr lang="en-IN" sz="2000" dirty="0"/>
              <a:t>interrupt handler table</a:t>
            </a:r>
          </a:p>
          <a:p>
            <a:pPr lvl="1" algn="just"/>
            <a:r>
              <a:rPr lang="en-IN" sz="2000" dirty="0"/>
              <a:t>global descriptor table register</a:t>
            </a:r>
          </a:p>
          <a:p>
            <a:pPr algn="just"/>
            <a:r>
              <a:rPr lang="en-IN" sz="2000" dirty="0"/>
              <a:t>Run guest OS in ring 3 (user-level). </a:t>
            </a:r>
          </a:p>
          <a:p>
            <a:pPr algn="just"/>
            <a:r>
              <a:rPr lang="en-IN" sz="2000" dirty="0"/>
              <a:t>Privileged (ring 0 only) operations (e.g., fiddling with page tables) cause interrupts. </a:t>
            </a:r>
          </a:p>
          <a:p>
            <a:pPr algn="just"/>
            <a:r>
              <a:rPr lang="en-IN" sz="2000" dirty="0"/>
              <a:t>Interrupt handler runs VMM code in ring 0. VMM simulates privileged operation, returns to guest OS.</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6"/>
            <a:ext cx="8229600" cy="1143000"/>
          </a:xfrm>
        </p:spPr>
        <p:txBody>
          <a:bodyPr>
            <a:normAutofit/>
          </a:bodyPr>
          <a:lstStyle/>
          <a:p>
            <a:r>
              <a:rPr lang="en-IN" sz="3200" dirty="0"/>
              <a:t>Para-Virtualization with Compiler Support</a:t>
            </a:r>
          </a:p>
        </p:txBody>
      </p:sp>
      <p:sp>
        <p:nvSpPr>
          <p:cNvPr id="3" name="Content Placeholder 2"/>
          <p:cNvSpPr>
            <a:spLocks noGrp="1"/>
          </p:cNvSpPr>
          <p:nvPr>
            <p:ph idx="1"/>
          </p:nvPr>
        </p:nvSpPr>
        <p:spPr>
          <a:xfrm>
            <a:off x="214282" y="874713"/>
            <a:ext cx="8572560" cy="4983179"/>
          </a:xfrm>
        </p:spPr>
        <p:txBody>
          <a:bodyPr>
            <a:noAutofit/>
          </a:bodyPr>
          <a:lstStyle/>
          <a:p>
            <a:pPr algn="just"/>
            <a:r>
              <a:rPr lang="en-IN" sz="2200" b="1" dirty="0"/>
              <a:t>Para-Virtualization Architecture</a:t>
            </a:r>
          </a:p>
          <a:p>
            <a:pPr algn="just"/>
            <a:r>
              <a:rPr lang="en-IN" sz="2200" dirty="0"/>
              <a:t>When the x86 processor is virtualized, a virtualization layer is inserted between the hardware and the OS. According to the x86 ring definition, the virtualization layer should also be installed at Ring 0. </a:t>
            </a:r>
          </a:p>
          <a:p>
            <a:pPr algn="just"/>
            <a:r>
              <a:rPr lang="en-IN" sz="2200" dirty="0"/>
              <a:t>In Figure, we show that </a:t>
            </a:r>
            <a:r>
              <a:rPr lang="en-IN" sz="2200" dirty="0" err="1"/>
              <a:t>para</a:t>
            </a:r>
            <a:r>
              <a:rPr lang="en-IN" sz="2200" dirty="0"/>
              <a:t>-virtualization replaces non-</a:t>
            </a:r>
            <a:r>
              <a:rPr lang="en-IN" sz="2200" dirty="0" err="1"/>
              <a:t>virtualizable</a:t>
            </a:r>
            <a:r>
              <a:rPr lang="en-IN" sz="2200" dirty="0"/>
              <a:t> instructions with </a:t>
            </a:r>
            <a:r>
              <a:rPr lang="en-IN" sz="2200" dirty="0" err="1"/>
              <a:t>hypercalls</a:t>
            </a:r>
            <a:r>
              <a:rPr lang="en-IN" sz="2200" dirty="0"/>
              <a:t> that communicate directly with the hypervisor or VMM. </a:t>
            </a:r>
          </a:p>
          <a:p>
            <a:pPr algn="just"/>
            <a:r>
              <a:rPr lang="en-IN" sz="2200" b="1" dirty="0"/>
              <a:t>When the guest OS kernel is modified for virtualization, it can no longer run on the hardware directly.</a:t>
            </a:r>
            <a:r>
              <a:rPr lang="en-IN" sz="2200" dirty="0"/>
              <a:t> Problems incurred with </a:t>
            </a:r>
            <a:r>
              <a:rPr lang="en-IN" sz="2200" dirty="0" err="1"/>
              <a:t>para</a:t>
            </a:r>
            <a:r>
              <a:rPr lang="en-IN" sz="2200" dirty="0"/>
              <a:t>-virtualization: </a:t>
            </a:r>
          </a:p>
          <a:p>
            <a:pPr algn="just"/>
            <a:r>
              <a:rPr lang="en-IN" sz="2200" dirty="0"/>
              <a:t>1. Its compatibility and portability may be in doubt, because it must support the unmodified OS as well. </a:t>
            </a:r>
          </a:p>
          <a:p>
            <a:pPr algn="just"/>
            <a:r>
              <a:rPr lang="en-IN" sz="2200" dirty="0"/>
              <a:t>2. The cost of maintaining </a:t>
            </a:r>
            <a:r>
              <a:rPr lang="en-IN" sz="2200" dirty="0" err="1"/>
              <a:t>para</a:t>
            </a:r>
            <a:r>
              <a:rPr lang="en-IN" sz="2200" dirty="0"/>
              <a:t>-virtualized </a:t>
            </a:r>
            <a:r>
              <a:rPr lang="en-IN" sz="2200" dirty="0" err="1"/>
              <a:t>OSes</a:t>
            </a:r>
            <a:r>
              <a:rPr lang="en-IN" sz="2200" dirty="0"/>
              <a:t> is high, because they may require deep OS kernel modifications. </a:t>
            </a:r>
          </a:p>
          <a:p>
            <a:pPr algn="just"/>
            <a:r>
              <a:rPr lang="en-IN" sz="2200" dirty="0"/>
              <a:t>3. The performance advantage of </a:t>
            </a:r>
            <a:r>
              <a:rPr lang="en-IN" sz="2200" dirty="0" err="1"/>
              <a:t>para</a:t>
            </a:r>
            <a:r>
              <a:rPr lang="en-IN" sz="2200" dirty="0"/>
              <a:t>-virtualization varies greatly due to workload variations. </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6"/>
            <a:ext cx="8229600" cy="1143000"/>
          </a:xfrm>
        </p:spPr>
        <p:txBody>
          <a:bodyPr>
            <a:normAutofit/>
          </a:bodyPr>
          <a:lstStyle/>
          <a:p>
            <a:r>
              <a:rPr lang="en-IN" sz="3200" dirty="0"/>
              <a:t>Full Vs. Para Virtualization</a:t>
            </a:r>
          </a:p>
        </p:txBody>
      </p:sp>
      <p:sp>
        <p:nvSpPr>
          <p:cNvPr id="3" name="Content Placeholder 2"/>
          <p:cNvSpPr>
            <a:spLocks noGrp="1"/>
          </p:cNvSpPr>
          <p:nvPr>
            <p:ph idx="1"/>
          </p:nvPr>
        </p:nvSpPr>
        <p:spPr>
          <a:xfrm>
            <a:off x="214282" y="874713"/>
            <a:ext cx="8572560" cy="4983179"/>
          </a:xfrm>
        </p:spPr>
        <p:txBody>
          <a:bodyPr>
            <a:noAutofit/>
          </a:bodyPr>
          <a:lstStyle/>
          <a:p>
            <a:pPr algn="just"/>
            <a:r>
              <a:rPr lang="en-IN" sz="2000" dirty="0"/>
              <a:t>Compared with full virtualization, </a:t>
            </a:r>
            <a:r>
              <a:rPr lang="en-IN" sz="2000" dirty="0" err="1"/>
              <a:t>para</a:t>
            </a:r>
            <a:r>
              <a:rPr lang="en-IN" sz="2000" dirty="0"/>
              <a:t>-virtualization is relatively easy and more practical. </a:t>
            </a:r>
          </a:p>
          <a:p>
            <a:pPr algn="just"/>
            <a:r>
              <a:rPr lang="en-IN" sz="2000" dirty="0"/>
              <a:t>The main problem in full virtualization is its low performance in binary translation. To speed up binary translation is difficult. Therefore, many virtualization products employ the </a:t>
            </a:r>
            <a:r>
              <a:rPr lang="en-IN" sz="2000" dirty="0" err="1"/>
              <a:t>para</a:t>
            </a:r>
            <a:r>
              <a:rPr lang="en-IN" sz="2000" dirty="0"/>
              <a:t>-virtualization architecture. </a:t>
            </a:r>
          </a:p>
          <a:p>
            <a:pPr algn="just"/>
            <a:r>
              <a:rPr lang="en-IN" sz="2000" dirty="0"/>
              <a:t>The popular </a:t>
            </a:r>
            <a:r>
              <a:rPr lang="en-IN" sz="2000" dirty="0" err="1"/>
              <a:t>Xen</a:t>
            </a:r>
            <a:r>
              <a:rPr lang="en-IN" sz="2000" dirty="0"/>
              <a:t>, KVM, and VMware ESX are good examples.</a:t>
            </a:r>
          </a:p>
          <a:p>
            <a:pPr algn="just"/>
            <a:endParaRPr lang="en-US" sz="2000" b="1" dirty="0"/>
          </a:p>
          <a:p>
            <a:pPr algn="just"/>
            <a:r>
              <a:rPr lang="en-IN" sz="2000" b="1" dirty="0"/>
              <a:t>KVM (Kernel-Based VM): </a:t>
            </a:r>
            <a:r>
              <a:rPr lang="en-IN" sz="2000" dirty="0"/>
              <a:t>This is a Linux </a:t>
            </a:r>
            <a:r>
              <a:rPr lang="en-IN" sz="2000" dirty="0" err="1"/>
              <a:t>para</a:t>
            </a:r>
            <a:r>
              <a:rPr lang="en-IN" sz="2000" dirty="0"/>
              <a:t>-virtualization system—a part of the Linux version 2.6.20 kernel. Memory management and scheduling activities are carried out by the existing Linux kernel. </a:t>
            </a:r>
          </a:p>
          <a:p>
            <a:pPr algn="just"/>
            <a:r>
              <a:rPr lang="en-IN" sz="2000" dirty="0"/>
              <a:t>The KVM does the rest, which makes it simpler than the hypervisor that controls the entire machine. </a:t>
            </a:r>
          </a:p>
          <a:p>
            <a:pPr algn="just"/>
            <a:r>
              <a:rPr lang="en-IN" sz="2000" dirty="0"/>
              <a:t>KVM is a hardware-assisted </a:t>
            </a:r>
            <a:r>
              <a:rPr lang="en-IN" sz="2000" dirty="0" err="1"/>
              <a:t>para</a:t>
            </a:r>
            <a:r>
              <a:rPr lang="en-IN" sz="2000" dirty="0"/>
              <a:t>-virtualization tool, which improves performance and supports unmodified guest </a:t>
            </a:r>
            <a:r>
              <a:rPr lang="en-IN" sz="2000" dirty="0" err="1"/>
              <a:t>OSes</a:t>
            </a:r>
            <a:r>
              <a:rPr lang="en-IN" sz="2000" dirty="0"/>
              <a:t> such as Windows, Linux, Solaris, and other UNIX variants.</a:t>
            </a:r>
            <a:endParaRPr lang="en-IN" sz="2000" b="1" dirty="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6"/>
            <a:ext cx="8229600" cy="1143000"/>
          </a:xfrm>
        </p:spPr>
        <p:txBody>
          <a:bodyPr>
            <a:normAutofit/>
          </a:bodyPr>
          <a:lstStyle/>
          <a:p>
            <a:r>
              <a:rPr lang="en-IN" sz="3200" dirty="0"/>
              <a:t>Full Vs. Para Virtualization</a:t>
            </a:r>
          </a:p>
        </p:txBody>
      </p:sp>
      <p:sp>
        <p:nvSpPr>
          <p:cNvPr id="3" name="Content Placeholder 2"/>
          <p:cNvSpPr>
            <a:spLocks noGrp="1"/>
          </p:cNvSpPr>
          <p:nvPr>
            <p:ph idx="1"/>
          </p:nvPr>
        </p:nvSpPr>
        <p:spPr>
          <a:xfrm>
            <a:off x="214282" y="874713"/>
            <a:ext cx="8572560" cy="4983179"/>
          </a:xfrm>
        </p:spPr>
        <p:txBody>
          <a:bodyPr>
            <a:noAutofit/>
          </a:bodyPr>
          <a:lstStyle/>
          <a:p>
            <a:pPr algn="just"/>
            <a:r>
              <a:rPr lang="en-IN" sz="2000" dirty="0"/>
              <a:t>Unlike the full virtualization architecture which intercepts and emulates privileged and sensitive instructions at runtime, </a:t>
            </a:r>
            <a:r>
              <a:rPr lang="en-IN" sz="2000" dirty="0" err="1"/>
              <a:t>para</a:t>
            </a:r>
            <a:r>
              <a:rPr lang="en-IN" sz="2000" dirty="0"/>
              <a:t>-virtualization handles these instructions at compile time.</a:t>
            </a:r>
          </a:p>
          <a:p>
            <a:pPr algn="just"/>
            <a:r>
              <a:rPr lang="en-IN" sz="2000" dirty="0"/>
              <a:t> The guest OS kernel is modified to replace the privileged and sensitive instructions with </a:t>
            </a:r>
            <a:r>
              <a:rPr lang="en-IN" sz="2000" dirty="0" err="1"/>
              <a:t>hypercalls</a:t>
            </a:r>
            <a:r>
              <a:rPr lang="en-IN" sz="2000" dirty="0"/>
              <a:t> to the hypervisor or VMM. </a:t>
            </a:r>
          </a:p>
          <a:p>
            <a:pPr algn="just"/>
            <a:r>
              <a:rPr lang="en-IN" sz="2000" dirty="0" err="1"/>
              <a:t>Xen</a:t>
            </a:r>
            <a:r>
              <a:rPr lang="en-IN" sz="2000" dirty="0"/>
              <a:t> assumes such a </a:t>
            </a:r>
            <a:r>
              <a:rPr lang="en-IN" sz="2000" dirty="0" err="1"/>
              <a:t>para</a:t>
            </a:r>
            <a:r>
              <a:rPr lang="en-IN" sz="2000" dirty="0"/>
              <a:t>-virtualization architecture.</a:t>
            </a:r>
          </a:p>
          <a:p>
            <a:pPr algn="just"/>
            <a:r>
              <a:rPr lang="en-IN" sz="2000" dirty="0"/>
              <a:t>The guest OS running in a guest domain may run at Ring 1 instead of at Ring 0. This implies that the guest OS may not be able to execute some privileged and sensitive instructions. </a:t>
            </a:r>
          </a:p>
          <a:p>
            <a:pPr algn="just"/>
            <a:r>
              <a:rPr lang="en-IN" sz="2000" dirty="0"/>
              <a:t>The privileged instructions are implemented by </a:t>
            </a:r>
            <a:r>
              <a:rPr lang="en-IN" sz="2000" dirty="0" err="1"/>
              <a:t>hypercalls</a:t>
            </a:r>
            <a:r>
              <a:rPr lang="en-IN" sz="2000" dirty="0"/>
              <a:t> to the hypervisor. After replacing the instructions with </a:t>
            </a:r>
            <a:r>
              <a:rPr lang="en-IN" sz="2000" dirty="0" err="1"/>
              <a:t>hypercalls</a:t>
            </a:r>
            <a:r>
              <a:rPr lang="en-IN" sz="2000" dirty="0"/>
              <a:t>, the modified guest OS emulates the </a:t>
            </a:r>
            <a:r>
              <a:rPr lang="en-IN" sz="2000" dirty="0" err="1"/>
              <a:t>behavior</a:t>
            </a:r>
            <a:r>
              <a:rPr lang="en-IN" sz="2000" dirty="0"/>
              <a:t> of the original guest OS. </a:t>
            </a:r>
          </a:p>
          <a:p>
            <a:pPr algn="just"/>
            <a:r>
              <a:rPr lang="en-IN" sz="2000" dirty="0"/>
              <a:t>On an UNIX system, a system call involves an interrupt or service routine. The </a:t>
            </a:r>
            <a:r>
              <a:rPr lang="en-IN" sz="2000" dirty="0" err="1"/>
              <a:t>hypercalls</a:t>
            </a:r>
            <a:r>
              <a:rPr lang="en-IN" sz="2000" dirty="0"/>
              <a:t> apply a dedicated service routine in </a:t>
            </a:r>
            <a:r>
              <a:rPr lang="en-IN" sz="2000" dirty="0" err="1"/>
              <a:t>Xen</a:t>
            </a:r>
            <a:r>
              <a:rPr lang="en-IN" sz="2000" dirty="0"/>
              <a:t>.</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200" dirty="0"/>
              <a:t>Overview of the different technologies</a:t>
            </a:r>
          </a:p>
        </p:txBody>
      </p:sp>
      <p:sp>
        <p:nvSpPr>
          <p:cNvPr id="3" name="Content Placeholder 2"/>
          <p:cNvSpPr>
            <a:spLocks noGrp="1"/>
          </p:cNvSpPr>
          <p:nvPr>
            <p:ph idx="1"/>
          </p:nvPr>
        </p:nvSpPr>
        <p:spPr/>
        <p:txBody>
          <a:bodyPr/>
          <a:lstStyle/>
          <a:p>
            <a:endParaRPr lang="en-IN"/>
          </a:p>
        </p:txBody>
      </p:sp>
      <p:sp>
        <p:nvSpPr>
          <p:cNvPr id="82946" name="AutoShape 2" descr="https://cdn.app.compendium.com/uploads/user/e7c690e8-6ff9-102a-ac6d-e4aebca50425/d7eaeb73-4b9e-4764-ad10-b5785d99d114/Image/96b3b9f5f145874daecdabfce06997cf/virt_taxonomy.pn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pic>
        <p:nvPicPr>
          <p:cNvPr id="82947" name="Picture 3"/>
          <p:cNvPicPr>
            <a:picLocks noChangeAspect="1" noChangeArrowheads="1"/>
          </p:cNvPicPr>
          <p:nvPr/>
        </p:nvPicPr>
        <p:blipFill>
          <a:blip r:embed="rId2"/>
          <a:srcRect/>
          <a:stretch>
            <a:fillRect/>
          </a:stretch>
        </p:blipFill>
        <p:spPr bwMode="auto">
          <a:xfrm>
            <a:off x="981075" y="2214563"/>
            <a:ext cx="7181850" cy="2428875"/>
          </a:xfrm>
          <a:prstGeom prst="rect">
            <a:avLst/>
          </a:prstGeom>
          <a:noFill/>
          <a:ln w="9525">
            <a:noFill/>
            <a:miter lim="800000"/>
            <a:headEnd/>
            <a:tailEnd/>
          </a:ln>
          <a:effectLst/>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3"/>
          <a:srcRect/>
          <a:stretch>
            <a:fillRect/>
          </a:stretch>
        </p:blipFill>
        <p:spPr bwMode="auto">
          <a:xfrm>
            <a:off x="0" y="3881102"/>
            <a:ext cx="5286380" cy="2976922"/>
          </a:xfrm>
          <a:prstGeom prst="rect">
            <a:avLst/>
          </a:prstGeom>
          <a:noFill/>
          <a:ln w="9525">
            <a:noFill/>
            <a:miter lim="800000"/>
            <a:headEnd/>
            <a:tailEnd/>
          </a:ln>
          <a:effectLst/>
        </p:spPr>
      </p:pic>
      <p:sp>
        <p:nvSpPr>
          <p:cNvPr id="2" name="Title 1"/>
          <p:cNvSpPr>
            <a:spLocks noGrp="1"/>
          </p:cNvSpPr>
          <p:nvPr>
            <p:ph type="title"/>
          </p:nvPr>
        </p:nvSpPr>
        <p:spPr>
          <a:xfrm>
            <a:off x="457200" y="-16"/>
            <a:ext cx="8229600" cy="1143000"/>
          </a:xfrm>
        </p:spPr>
        <p:txBody>
          <a:bodyPr>
            <a:normAutofit/>
          </a:bodyPr>
          <a:lstStyle/>
          <a:p>
            <a:r>
              <a:rPr lang="en-IN" sz="2800" dirty="0"/>
              <a:t>Example: VMware ESX Server for Para-Virtualization</a:t>
            </a:r>
          </a:p>
        </p:txBody>
      </p:sp>
      <p:sp>
        <p:nvSpPr>
          <p:cNvPr id="3" name="Content Placeholder 2"/>
          <p:cNvSpPr>
            <a:spLocks noGrp="1"/>
          </p:cNvSpPr>
          <p:nvPr>
            <p:ph idx="1"/>
          </p:nvPr>
        </p:nvSpPr>
        <p:spPr>
          <a:xfrm>
            <a:off x="214282" y="874713"/>
            <a:ext cx="8572560" cy="4983179"/>
          </a:xfrm>
        </p:spPr>
        <p:txBody>
          <a:bodyPr>
            <a:noAutofit/>
          </a:bodyPr>
          <a:lstStyle/>
          <a:p>
            <a:pPr algn="just"/>
            <a:r>
              <a:rPr lang="en-IN" sz="2000" dirty="0"/>
              <a:t>VMware pioneered the software market for virtualization.</a:t>
            </a:r>
          </a:p>
          <a:p>
            <a:pPr algn="just"/>
            <a:r>
              <a:rPr lang="en-IN" sz="2000" dirty="0"/>
              <a:t>ESX is a VMM or a hypervisor for bare-metal x86 symmetric multiprocessing (SMP) servers. It accesses hardware resources such as I/O directly and has complete resource management control. </a:t>
            </a:r>
          </a:p>
          <a:p>
            <a:pPr algn="just"/>
            <a:r>
              <a:rPr lang="en-IN" sz="2000" dirty="0"/>
              <a:t> An ESX-enabled server consists of four components:</a:t>
            </a:r>
          </a:p>
          <a:p>
            <a:pPr lvl="1" algn="just"/>
            <a:r>
              <a:rPr lang="en-IN" sz="2000" dirty="0"/>
              <a:t>a virtualization layer, </a:t>
            </a:r>
          </a:p>
          <a:p>
            <a:pPr lvl="1" algn="just"/>
            <a:r>
              <a:rPr lang="en-IN" sz="2000" dirty="0"/>
              <a:t>a resource manager, </a:t>
            </a:r>
          </a:p>
          <a:p>
            <a:pPr lvl="1" algn="just"/>
            <a:r>
              <a:rPr lang="en-IN" sz="2000" dirty="0"/>
              <a:t>hardware interface components, and </a:t>
            </a:r>
          </a:p>
          <a:p>
            <a:pPr lvl="1" algn="just"/>
            <a:r>
              <a:rPr lang="en-IN" sz="2000" dirty="0"/>
              <a:t>a service console, as shown in Figure. </a:t>
            </a:r>
          </a:p>
          <a:p>
            <a:pPr algn="just"/>
            <a:endParaRPr lang="en-IN" sz="2000" dirty="0"/>
          </a:p>
        </p:txBody>
      </p:sp>
      <p:sp>
        <p:nvSpPr>
          <p:cNvPr id="7" name="Rectangle 6"/>
          <p:cNvSpPr/>
          <p:nvPr/>
        </p:nvSpPr>
        <p:spPr>
          <a:xfrm>
            <a:off x="5286380" y="2932885"/>
            <a:ext cx="3500462" cy="3477875"/>
          </a:xfrm>
          <a:prstGeom prst="rect">
            <a:avLst/>
          </a:prstGeom>
        </p:spPr>
        <p:txBody>
          <a:bodyPr wrap="square">
            <a:spAutoFit/>
          </a:bodyPr>
          <a:lstStyle/>
          <a:p>
            <a:pPr algn="just">
              <a:buFont typeface="Arial" pitchFamily="34" charset="0"/>
              <a:buChar char="•"/>
            </a:pPr>
            <a:r>
              <a:rPr lang="en-IN" sz="2000" dirty="0"/>
              <a:t> To improve performance, the ESX server employs a </a:t>
            </a:r>
            <a:r>
              <a:rPr lang="en-IN" sz="2000" dirty="0" err="1"/>
              <a:t>para</a:t>
            </a:r>
            <a:r>
              <a:rPr lang="en-IN" sz="2000" dirty="0"/>
              <a:t>-virtualization architecture in which the VM kernel interacts directly with the hardware without involving the host OS.</a:t>
            </a:r>
          </a:p>
          <a:p>
            <a:pPr algn="just">
              <a:buFont typeface="Arial" pitchFamily="34" charset="0"/>
              <a:buChar char="•"/>
            </a:pPr>
            <a:r>
              <a:rPr lang="en-IN" sz="2000" dirty="0"/>
              <a:t> The</a:t>
            </a:r>
            <a:r>
              <a:rPr lang="en-IN" sz="2000" b="1" dirty="0"/>
              <a:t> VMM layer virtualizes</a:t>
            </a:r>
            <a:r>
              <a:rPr lang="en-IN" sz="2000" dirty="0"/>
              <a:t> the physical hardware resources such as CPU, memory, network and disk controllers, and human interface devices. </a:t>
            </a:r>
            <a:endParaRPr lang="en-IN" sz="2000" b="1" dirty="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IN" sz="2800" dirty="0"/>
              <a:t>The VMware ESX server architecture using </a:t>
            </a:r>
            <a:r>
              <a:rPr lang="en-IN" sz="2800" dirty="0" err="1"/>
              <a:t>para</a:t>
            </a:r>
            <a:r>
              <a:rPr lang="en-IN" sz="2800" dirty="0"/>
              <a:t>-virtualization</a:t>
            </a:r>
          </a:p>
        </p:txBody>
      </p:sp>
      <p:sp>
        <p:nvSpPr>
          <p:cNvPr id="3" name="Content Placeholder 2"/>
          <p:cNvSpPr>
            <a:spLocks noGrp="1"/>
          </p:cNvSpPr>
          <p:nvPr>
            <p:ph idx="1"/>
          </p:nvPr>
        </p:nvSpPr>
        <p:spPr>
          <a:xfrm>
            <a:off x="428596" y="1428736"/>
            <a:ext cx="8229600" cy="4525963"/>
          </a:xfrm>
        </p:spPr>
        <p:txBody>
          <a:bodyPr>
            <a:normAutofit/>
          </a:bodyPr>
          <a:lstStyle/>
          <a:p>
            <a:pPr algn="just"/>
            <a:r>
              <a:rPr lang="en-IN" sz="2000" dirty="0"/>
              <a:t>The resource manager allocates CPU, memory disk, and network bandwidth and maps them to the virtual hardware resource set of each VM created. </a:t>
            </a:r>
          </a:p>
          <a:p>
            <a:pPr algn="just"/>
            <a:r>
              <a:rPr lang="en-IN" sz="2000" b="1" dirty="0"/>
              <a:t>Hardware interface components</a:t>
            </a:r>
            <a:r>
              <a:rPr lang="en-IN" sz="2000" dirty="0"/>
              <a:t> are the device drivers and the VMware ESX Server File System. </a:t>
            </a:r>
          </a:p>
          <a:p>
            <a:pPr algn="just"/>
            <a:r>
              <a:rPr lang="en-IN" sz="2000" dirty="0"/>
              <a:t>The </a:t>
            </a:r>
            <a:r>
              <a:rPr lang="en-IN" sz="2000" b="1" dirty="0"/>
              <a:t>service console is responsible</a:t>
            </a:r>
            <a:r>
              <a:rPr lang="en-IN" sz="2000" dirty="0"/>
              <a:t> for </a:t>
            </a:r>
            <a:r>
              <a:rPr lang="en-IN" sz="2000" b="1" dirty="0"/>
              <a:t>booting the system,</a:t>
            </a:r>
            <a:r>
              <a:rPr lang="en-IN" sz="2000" dirty="0"/>
              <a:t> initiating the execution of the </a:t>
            </a:r>
            <a:r>
              <a:rPr lang="en-IN" sz="2000" b="1" dirty="0"/>
              <a:t>VMM and resource manager,</a:t>
            </a:r>
            <a:r>
              <a:rPr lang="en-IN" sz="2000" dirty="0"/>
              <a:t> and relinquishing control to those layers. </a:t>
            </a:r>
          </a:p>
          <a:p>
            <a:pPr algn="just"/>
            <a:r>
              <a:rPr lang="en-IN" sz="2000" dirty="0"/>
              <a:t>It also facilitates the process for system administrators. </a:t>
            </a:r>
          </a:p>
          <a:p>
            <a:pPr algn="just"/>
            <a:endParaRPr lang="en-IN" sz="2000" b="1" dirty="0"/>
          </a:p>
          <a:p>
            <a:pPr algn="just"/>
            <a:endParaRPr lang="en-IN" sz="2000" dirty="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570186"/>
          </a:xfrm>
        </p:spPr>
        <p:txBody>
          <a:bodyPr>
            <a:noAutofit/>
          </a:bodyPr>
          <a:lstStyle/>
          <a:p>
            <a:r>
              <a:rPr lang="en-IN" sz="2800" b="1" dirty="0"/>
              <a:t>VIRTUALIZATION OF CPU, MEMORY, AND I/O DEVICES</a:t>
            </a:r>
          </a:p>
        </p:txBody>
      </p:sp>
      <p:sp>
        <p:nvSpPr>
          <p:cNvPr id="3" name="Content Placeholder 2"/>
          <p:cNvSpPr>
            <a:spLocks noGrp="1"/>
          </p:cNvSpPr>
          <p:nvPr>
            <p:ph idx="1"/>
          </p:nvPr>
        </p:nvSpPr>
        <p:spPr>
          <a:xfrm>
            <a:off x="428596" y="2276872"/>
            <a:ext cx="8229600" cy="3677827"/>
          </a:xfrm>
        </p:spPr>
        <p:txBody>
          <a:bodyPr>
            <a:normAutofit/>
          </a:bodyPr>
          <a:lstStyle/>
          <a:p>
            <a:pPr algn="just"/>
            <a:r>
              <a:rPr lang="en-IN" sz="2000" dirty="0"/>
              <a:t>To support virtualization, processors such as the x86 employ a special running mode and instructions, known as </a:t>
            </a:r>
            <a:r>
              <a:rPr lang="en-IN" sz="2000" b="1" dirty="0"/>
              <a:t>hardware-assisted virtualization</a:t>
            </a:r>
            <a:r>
              <a:rPr lang="en-IN" sz="2000" dirty="0"/>
              <a:t>. </a:t>
            </a:r>
          </a:p>
          <a:p>
            <a:pPr algn="just"/>
            <a:r>
              <a:rPr lang="en-IN" sz="2000" dirty="0"/>
              <a:t>In this way, the VMM and guest OS run in different modes and all sensitive instructions of the guest OS and its applications are trapped in the VMM. </a:t>
            </a:r>
          </a:p>
          <a:p>
            <a:pPr algn="just"/>
            <a:r>
              <a:rPr lang="en-IN" sz="2000" dirty="0"/>
              <a:t>To save processor states, mode switching is completed by hardware. For the x86 architecture, Intel and AMD have proprietary technologies for hardware-assisted virtualization.</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4"/>
            <a:ext cx="8229600" cy="1143000"/>
          </a:xfrm>
        </p:spPr>
        <p:txBody>
          <a:bodyPr>
            <a:normAutofit/>
          </a:bodyPr>
          <a:lstStyle/>
          <a:p>
            <a:r>
              <a:rPr lang="en-IN" sz="3200" dirty="0"/>
              <a:t>Levels of Virtualization Implementation</a:t>
            </a:r>
          </a:p>
        </p:txBody>
      </p:sp>
      <p:sp>
        <p:nvSpPr>
          <p:cNvPr id="3" name="Content Placeholder 2"/>
          <p:cNvSpPr>
            <a:spLocks noGrp="1"/>
          </p:cNvSpPr>
          <p:nvPr>
            <p:ph idx="1"/>
          </p:nvPr>
        </p:nvSpPr>
        <p:spPr>
          <a:xfrm>
            <a:off x="457200" y="928670"/>
            <a:ext cx="8229600" cy="4983179"/>
          </a:xfrm>
        </p:spPr>
        <p:txBody>
          <a:bodyPr>
            <a:normAutofit/>
          </a:bodyPr>
          <a:lstStyle/>
          <a:p>
            <a:pPr algn="just"/>
            <a:r>
              <a:rPr lang="en-IN" sz="2000" dirty="0"/>
              <a:t>The virtualization software creates the abstraction of VMs by interposing a virtualization layer at various levels of a computer system.</a:t>
            </a:r>
          </a:p>
          <a:p>
            <a:pPr algn="just"/>
            <a:r>
              <a:rPr lang="en-IN" sz="2000" dirty="0"/>
              <a:t>Common virtualization layers include the instruction set architecture (ISA) level, hardware level, operating system level, library support level, and application level (see Figure).</a:t>
            </a:r>
          </a:p>
        </p:txBody>
      </p:sp>
      <p:pic>
        <p:nvPicPr>
          <p:cNvPr id="1027" name="Picture 3"/>
          <p:cNvPicPr>
            <a:picLocks noChangeAspect="1" noChangeArrowheads="1"/>
          </p:cNvPicPr>
          <p:nvPr/>
        </p:nvPicPr>
        <p:blipFill>
          <a:blip r:embed="rId2"/>
          <a:srcRect/>
          <a:stretch>
            <a:fillRect/>
          </a:stretch>
        </p:blipFill>
        <p:spPr bwMode="auto">
          <a:xfrm>
            <a:off x="4786314" y="2428868"/>
            <a:ext cx="3676650" cy="3714750"/>
          </a:xfrm>
          <a:prstGeom prst="rect">
            <a:avLst/>
          </a:prstGeom>
          <a:noFill/>
          <a:ln w="9525">
            <a:noFill/>
            <a:miter lim="800000"/>
            <a:headEnd/>
            <a:tailEnd/>
          </a:ln>
          <a:effectLst/>
        </p:spPr>
      </p:pic>
      <p:sp>
        <p:nvSpPr>
          <p:cNvPr id="6" name="Rectangle 5"/>
          <p:cNvSpPr/>
          <p:nvPr/>
        </p:nvSpPr>
        <p:spPr>
          <a:xfrm>
            <a:off x="857224" y="6211669"/>
            <a:ext cx="7500990" cy="369332"/>
          </a:xfrm>
          <a:prstGeom prst="rect">
            <a:avLst/>
          </a:prstGeom>
        </p:spPr>
        <p:txBody>
          <a:bodyPr wrap="square">
            <a:spAutoFit/>
          </a:bodyPr>
          <a:lstStyle/>
          <a:p>
            <a:r>
              <a:rPr lang="en-IN" dirty="0"/>
              <a:t>Virtualization ranging from hardware to applications in five abstraction levels.</a:t>
            </a:r>
          </a:p>
        </p:txBody>
      </p:sp>
      <p:sp>
        <p:nvSpPr>
          <p:cNvPr id="8" name="Rectangle 7"/>
          <p:cNvSpPr/>
          <p:nvPr/>
        </p:nvSpPr>
        <p:spPr>
          <a:xfrm>
            <a:off x="500034" y="2857496"/>
            <a:ext cx="4143404" cy="2862322"/>
          </a:xfrm>
          <a:prstGeom prst="rect">
            <a:avLst/>
          </a:prstGeom>
        </p:spPr>
        <p:txBody>
          <a:bodyPr wrap="square">
            <a:spAutoFit/>
          </a:bodyPr>
          <a:lstStyle/>
          <a:p>
            <a:pPr algn="just">
              <a:buFont typeface="Arial" pitchFamily="34" charset="0"/>
              <a:buChar char="•"/>
            </a:pPr>
            <a:r>
              <a:rPr lang="en-IN" sz="2000" dirty="0"/>
              <a:t> At the ISA level, virtualization is performed by emulating a given ISA by the ISA of the host machine. </a:t>
            </a:r>
          </a:p>
          <a:p>
            <a:pPr algn="just">
              <a:buFont typeface="Arial" pitchFamily="34" charset="0"/>
              <a:buChar char="•"/>
            </a:pPr>
            <a:r>
              <a:rPr lang="en-IN" sz="2000" dirty="0"/>
              <a:t> Instruction set emulation requires binary translation and optimization. A virtual instruction set architecture (V-ISA) thus requires adding a processor-specific software translation layer to the compiler.</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8596" y="0"/>
            <a:ext cx="8229600" cy="1000108"/>
          </a:xfrm>
        </p:spPr>
        <p:txBody>
          <a:bodyPr>
            <a:noAutofit/>
          </a:bodyPr>
          <a:lstStyle/>
          <a:p>
            <a:r>
              <a:rPr lang="en-IN" sz="2400" dirty="0"/>
              <a:t> Hardware Support for Virtualization in the Intel x86 Processor</a:t>
            </a:r>
          </a:p>
        </p:txBody>
      </p:sp>
      <p:sp>
        <p:nvSpPr>
          <p:cNvPr id="3" name="Content Placeholder 2"/>
          <p:cNvSpPr>
            <a:spLocks noGrp="1"/>
          </p:cNvSpPr>
          <p:nvPr>
            <p:ph idx="1"/>
          </p:nvPr>
        </p:nvSpPr>
        <p:spPr>
          <a:xfrm>
            <a:off x="428596" y="857232"/>
            <a:ext cx="8229600" cy="5097467"/>
          </a:xfrm>
        </p:spPr>
        <p:txBody>
          <a:bodyPr>
            <a:normAutofit/>
          </a:bodyPr>
          <a:lstStyle/>
          <a:p>
            <a:pPr algn="just"/>
            <a:r>
              <a:rPr lang="en-IN" sz="2000" dirty="0"/>
              <a:t>Since software-based virtualization techniques are complicated and incur performance overhead, Intel provides a hardware-assist technique to make virtualization easy and improve performance. </a:t>
            </a:r>
          </a:p>
          <a:p>
            <a:pPr algn="just"/>
            <a:r>
              <a:rPr lang="en-IN" sz="2000" dirty="0"/>
              <a:t>Figure next provides an overview of Intel’s full virtualization techniques. </a:t>
            </a:r>
          </a:p>
          <a:p>
            <a:pPr algn="just"/>
            <a:r>
              <a:rPr lang="en-IN" sz="2000" b="1" dirty="0"/>
              <a:t>For processor virtualization</a:t>
            </a:r>
            <a:r>
              <a:rPr lang="en-IN" sz="2000" dirty="0"/>
              <a:t>, Intel offers the VT-x or VT-</a:t>
            </a:r>
            <a:r>
              <a:rPr lang="en-IN" sz="2000" dirty="0" err="1"/>
              <a:t>i</a:t>
            </a:r>
            <a:r>
              <a:rPr lang="en-IN" sz="2000" dirty="0"/>
              <a:t> technique.  VT-x adds a privileged mode (VMX Root Mode) and some instructions to processors. This enhancement traps all sensitive instructions in the VMM automatically. </a:t>
            </a:r>
          </a:p>
        </p:txBody>
      </p:sp>
      <p:sp>
        <p:nvSpPr>
          <p:cNvPr id="6" name="Rectangle 5"/>
          <p:cNvSpPr/>
          <p:nvPr/>
        </p:nvSpPr>
        <p:spPr>
          <a:xfrm>
            <a:off x="642910" y="3643314"/>
            <a:ext cx="3143272" cy="2585323"/>
          </a:xfrm>
          <a:prstGeom prst="rect">
            <a:avLst/>
          </a:prstGeom>
        </p:spPr>
        <p:txBody>
          <a:bodyPr wrap="square">
            <a:spAutoFit/>
          </a:bodyPr>
          <a:lstStyle/>
          <a:p>
            <a:pPr algn="just"/>
            <a:r>
              <a:rPr lang="en-IN" b="1" dirty="0"/>
              <a:t>For memory virtualization</a:t>
            </a:r>
            <a:r>
              <a:rPr lang="en-IN" dirty="0"/>
              <a:t>, Intel offers the </a:t>
            </a:r>
            <a:r>
              <a:rPr lang="en-IN" b="1" dirty="0"/>
              <a:t>EPT</a:t>
            </a:r>
            <a:r>
              <a:rPr lang="en-IN" dirty="0"/>
              <a:t>, which translates the virtual address to the machine’s physical addresses to improve performance. </a:t>
            </a:r>
          </a:p>
          <a:p>
            <a:pPr algn="just"/>
            <a:r>
              <a:rPr lang="en-IN" b="1" dirty="0"/>
              <a:t>For I/O virtualization</a:t>
            </a:r>
            <a:r>
              <a:rPr lang="en-IN" dirty="0"/>
              <a:t>, Intel implements VT-d and VT-c to support this.</a:t>
            </a:r>
          </a:p>
        </p:txBody>
      </p:sp>
      <p:pic>
        <p:nvPicPr>
          <p:cNvPr id="4100" name="Picture 4"/>
          <p:cNvPicPr>
            <a:picLocks noChangeAspect="1" noChangeArrowheads="1"/>
          </p:cNvPicPr>
          <p:nvPr/>
        </p:nvPicPr>
        <p:blipFill>
          <a:blip r:embed="rId2"/>
          <a:srcRect/>
          <a:stretch>
            <a:fillRect/>
          </a:stretch>
        </p:blipFill>
        <p:spPr bwMode="auto">
          <a:xfrm>
            <a:off x="3857620" y="3571876"/>
            <a:ext cx="5095875" cy="2571750"/>
          </a:xfrm>
          <a:prstGeom prst="rect">
            <a:avLst/>
          </a:prstGeom>
          <a:noFill/>
          <a:ln w="9525">
            <a:noFill/>
            <a:miter lim="800000"/>
            <a:headEnd/>
            <a:tailEnd/>
          </a:ln>
          <a:effectLst/>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54032"/>
          </a:xfrm>
        </p:spPr>
        <p:txBody>
          <a:bodyPr>
            <a:normAutofit/>
          </a:bodyPr>
          <a:lstStyle/>
          <a:p>
            <a:r>
              <a:rPr lang="en-US" sz="3200" dirty="0"/>
              <a:t>Virtualization of CPU</a:t>
            </a:r>
            <a:endParaRPr lang="en-IN" sz="3200" dirty="0"/>
          </a:p>
        </p:txBody>
      </p:sp>
      <p:sp>
        <p:nvSpPr>
          <p:cNvPr id="3" name="Content Placeholder 2"/>
          <p:cNvSpPr>
            <a:spLocks noGrp="1"/>
          </p:cNvSpPr>
          <p:nvPr>
            <p:ph idx="1"/>
          </p:nvPr>
        </p:nvSpPr>
        <p:spPr>
          <a:xfrm>
            <a:off x="214282" y="1000108"/>
            <a:ext cx="8472518" cy="5126055"/>
          </a:xfrm>
        </p:spPr>
        <p:txBody>
          <a:bodyPr>
            <a:normAutofit fontScale="70000" lnSpcReduction="20000"/>
          </a:bodyPr>
          <a:lstStyle/>
          <a:p>
            <a:pPr algn="just"/>
            <a:r>
              <a:rPr lang="en-IN" dirty="0"/>
              <a:t>A VM is a duplicate of an existing computer system in which a majority of the VM instructions are executed on the host processor in native mode. </a:t>
            </a:r>
          </a:p>
          <a:p>
            <a:pPr algn="just"/>
            <a:r>
              <a:rPr lang="en-IN" b="1" dirty="0"/>
              <a:t>Unprivileged instructions of VMs</a:t>
            </a:r>
            <a:r>
              <a:rPr lang="en-IN" dirty="0"/>
              <a:t> </a:t>
            </a:r>
            <a:r>
              <a:rPr lang="en-IN" b="1" dirty="0"/>
              <a:t>run directly </a:t>
            </a:r>
            <a:r>
              <a:rPr lang="en-IN" dirty="0"/>
              <a:t>on the host machine for higher efficiency. Other critical instructions should be handled carefully for correctness and stability. </a:t>
            </a:r>
          </a:p>
          <a:p>
            <a:pPr algn="just"/>
            <a:r>
              <a:rPr lang="en-IN" dirty="0"/>
              <a:t>The critical instructions are divided into three categories: privileged instructions, control sensitive instructions, and </a:t>
            </a:r>
            <a:r>
              <a:rPr lang="en-IN" dirty="0" err="1"/>
              <a:t>behavior</a:t>
            </a:r>
            <a:r>
              <a:rPr lang="en-IN" dirty="0"/>
              <a:t>-sensitive instructions. </a:t>
            </a:r>
          </a:p>
          <a:p>
            <a:pPr algn="just"/>
            <a:r>
              <a:rPr lang="en-IN" dirty="0"/>
              <a:t>Privileged instructions execute in a privileged mode and </a:t>
            </a:r>
            <a:r>
              <a:rPr lang="en-IN" b="1" dirty="0"/>
              <a:t>will be trapped </a:t>
            </a:r>
            <a:r>
              <a:rPr lang="en-IN" dirty="0"/>
              <a:t>if executed outside this mode. </a:t>
            </a:r>
          </a:p>
          <a:p>
            <a:pPr algn="just"/>
            <a:r>
              <a:rPr lang="en-IN" b="1" dirty="0"/>
              <a:t>Control-sensitive instructions </a:t>
            </a:r>
            <a:r>
              <a:rPr lang="en-IN" dirty="0"/>
              <a:t>attempt to change the configuration of resources used. </a:t>
            </a:r>
          </a:p>
          <a:p>
            <a:pPr algn="just"/>
            <a:r>
              <a:rPr lang="en-IN" b="1" dirty="0" err="1"/>
              <a:t>Behavior</a:t>
            </a:r>
            <a:r>
              <a:rPr lang="en-IN" b="1" dirty="0"/>
              <a:t>-sensitive instructions</a:t>
            </a:r>
            <a:r>
              <a:rPr lang="en-IN" dirty="0"/>
              <a:t> have different </a:t>
            </a:r>
            <a:r>
              <a:rPr lang="en-IN" dirty="0" err="1"/>
              <a:t>behaviors</a:t>
            </a:r>
            <a:r>
              <a:rPr lang="en-IN" dirty="0"/>
              <a:t> depending on the configuration of resources, including the load and store operations over the virtual memory.</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54032"/>
          </a:xfrm>
        </p:spPr>
        <p:txBody>
          <a:bodyPr>
            <a:normAutofit/>
          </a:bodyPr>
          <a:lstStyle/>
          <a:p>
            <a:r>
              <a:rPr lang="en-US" sz="3200" dirty="0"/>
              <a:t>Virtualization of CPU</a:t>
            </a:r>
            <a:endParaRPr lang="en-IN" sz="3200" dirty="0"/>
          </a:p>
        </p:txBody>
      </p:sp>
      <p:sp>
        <p:nvSpPr>
          <p:cNvPr id="3" name="Content Placeholder 2"/>
          <p:cNvSpPr>
            <a:spLocks noGrp="1"/>
          </p:cNvSpPr>
          <p:nvPr>
            <p:ph idx="1"/>
          </p:nvPr>
        </p:nvSpPr>
        <p:spPr>
          <a:xfrm>
            <a:off x="214282" y="1000108"/>
            <a:ext cx="8472518" cy="5126055"/>
          </a:xfrm>
        </p:spPr>
        <p:txBody>
          <a:bodyPr>
            <a:noAutofit/>
          </a:bodyPr>
          <a:lstStyle/>
          <a:p>
            <a:pPr algn="just"/>
            <a:r>
              <a:rPr lang="en-IN" sz="2100" dirty="0"/>
              <a:t>A CPU architecture is </a:t>
            </a:r>
            <a:r>
              <a:rPr lang="en-IN" sz="2100" dirty="0" err="1"/>
              <a:t>virtualizable</a:t>
            </a:r>
            <a:r>
              <a:rPr lang="en-IN" sz="2100" dirty="0"/>
              <a:t> if it supports the ability to run the VM’s privileged and unprivileged instructions in the CPU’s user mode while the VMM runs in supervisor mode. </a:t>
            </a:r>
          </a:p>
          <a:p>
            <a:pPr algn="just"/>
            <a:r>
              <a:rPr lang="en-IN" sz="2100" dirty="0"/>
              <a:t>When the privileged instructions including control- and </a:t>
            </a:r>
            <a:r>
              <a:rPr lang="en-IN" sz="2100" dirty="0" err="1"/>
              <a:t>behavior</a:t>
            </a:r>
            <a:r>
              <a:rPr lang="en-IN" sz="2100" dirty="0"/>
              <a:t>-sensitive instructions of a VM are executed, they are trapped in the VMM. </a:t>
            </a:r>
          </a:p>
          <a:p>
            <a:pPr algn="just"/>
            <a:r>
              <a:rPr lang="en-IN" sz="2100" dirty="0"/>
              <a:t>The VMM acts as a unified mediator for hardware access from different VMs to guarantee the correctness and stability of the whole system. </a:t>
            </a:r>
          </a:p>
          <a:p>
            <a:pPr algn="just"/>
            <a:r>
              <a:rPr lang="en-IN" sz="2100" dirty="0"/>
              <a:t>However, not all CPU architectures are </a:t>
            </a:r>
            <a:r>
              <a:rPr lang="en-IN" sz="2100" dirty="0" err="1"/>
              <a:t>virtualizable</a:t>
            </a:r>
            <a:r>
              <a:rPr lang="en-IN" sz="2100" dirty="0"/>
              <a:t>. </a:t>
            </a:r>
          </a:p>
          <a:p>
            <a:pPr algn="just"/>
            <a:r>
              <a:rPr lang="en-IN" sz="2100" dirty="0"/>
              <a:t>RISC CPU architectures can be naturally virtualized because all control- and </a:t>
            </a:r>
            <a:r>
              <a:rPr lang="en-IN" sz="2100" dirty="0" err="1"/>
              <a:t>behavior</a:t>
            </a:r>
            <a:r>
              <a:rPr lang="en-IN" sz="2100" dirty="0"/>
              <a:t>-sensitive instructions are privileged instructions. </a:t>
            </a:r>
          </a:p>
          <a:p>
            <a:pPr algn="just"/>
            <a:r>
              <a:rPr lang="en-IN" sz="2100" dirty="0"/>
              <a:t>x86 CPU architectures are not primarily designed to support virtualization. This is because about 10 sensitive instructions, such as SGDT and SMSW, are not privileged instructions. </a:t>
            </a:r>
          </a:p>
          <a:p>
            <a:pPr algn="just"/>
            <a:r>
              <a:rPr lang="en-IN" sz="2100" dirty="0"/>
              <a:t>When these instructions execute in virtualization, they cannot be trapped in the VMM.</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54032"/>
          </a:xfrm>
        </p:spPr>
        <p:txBody>
          <a:bodyPr>
            <a:noAutofit/>
          </a:bodyPr>
          <a:lstStyle/>
          <a:p>
            <a:r>
              <a:rPr lang="en-US" sz="2400" dirty="0"/>
              <a:t>Virtualization of CPU: </a:t>
            </a:r>
            <a:r>
              <a:rPr lang="en-IN" sz="2400" dirty="0"/>
              <a:t>Hardware-Assisted CPU Virtualization</a:t>
            </a:r>
          </a:p>
        </p:txBody>
      </p:sp>
      <p:sp>
        <p:nvSpPr>
          <p:cNvPr id="3" name="Content Placeholder 2"/>
          <p:cNvSpPr>
            <a:spLocks noGrp="1"/>
          </p:cNvSpPr>
          <p:nvPr>
            <p:ph idx="1"/>
          </p:nvPr>
        </p:nvSpPr>
        <p:spPr>
          <a:xfrm>
            <a:off x="214282" y="857232"/>
            <a:ext cx="8472518" cy="5126055"/>
          </a:xfrm>
        </p:spPr>
        <p:txBody>
          <a:bodyPr>
            <a:noAutofit/>
          </a:bodyPr>
          <a:lstStyle/>
          <a:p>
            <a:pPr algn="just"/>
            <a:r>
              <a:rPr lang="en-IN" sz="2000" dirty="0"/>
              <a:t>Hardware-assisted virtualization should have high efficiency. However, since the transition from the hypervisor to the guest OS incurs high overhead switches between processor modes, it sometimes cannot outperform binary translation. </a:t>
            </a:r>
          </a:p>
          <a:p>
            <a:pPr algn="just"/>
            <a:r>
              <a:rPr lang="en-IN" sz="2000" dirty="0"/>
              <a:t>Hence, virtualization systems such as VMware now use a hybrid approach, in which a few tasks are offloaded to the hardware but the rest is still done in software. In addition, </a:t>
            </a:r>
            <a:r>
              <a:rPr lang="en-IN" sz="2000" dirty="0" err="1"/>
              <a:t>para</a:t>
            </a:r>
            <a:r>
              <a:rPr lang="en-IN" sz="2000" dirty="0"/>
              <a:t>-virtualization and hardware-assisted virtualization can be combined to improve the performance further.</a:t>
            </a:r>
          </a:p>
        </p:txBody>
      </p:sp>
      <p:pic>
        <p:nvPicPr>
          <p:cNvPr id="83970" name="Picture 2"/>
          <p:cNvPicPr>
            <a:picLocks noChangeAspect="1" noChangeArrowheads="1"/>
          </p:cNvPicPr>
          <p:nvPr/>
        </p:nvPicPr>
        <p:blipFill>
          <a:blip r:embed="rId2"/>
          <a:srcRect/>
          <a:stretch>
            <a:fillRect/>
          </a:stretch>
        </p:blipFill>
        <p:spPr bwMode="auto">
          <a:xfrm>
            <a:off x="3152801" y="3486174"/>
            <a:ext cx="5133975" cy="3371850"/>
          </a:xfrm>
          <a:prstGeom prst="rect">
            <a:avLst/>
          </a:prstGeom>
          <a:noFill/>
          <a:ln w="9525">
            <a:noFill/>
            <a:miter lim="800000"/>
            <a:headEnd/>
            <a:tailEnd/>
          </a:ln>
          <a:effectLst/>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54032"/>
          </a:xfrm>
        </p:spPr>
        <p:txBody>
          <a:bodyPr>
            <a:noAutofit/>
          </a:bodyPr>
          <a:lstStyle/>
          <a:p>
            <a:r>
              <a:rPr lang="en-US" sz="2400" dirty="0"/>
              <a:t>Memory Virtualization</a:t>
            </a:r>
            <a:endParaRPr lang="en-IN" sz="2400" dirty="0"/>
          </a:p>
        </p:txBody>
      </p:sp>
      <p:sp>
        <p:nvSpPr>
          <p:cNvPr id="3" name="Content Placeholder 2"/>
          <p:cNvSpPr>
            <a:spLocks noGrp="1"/>
          </p:cNvSpPr>
          <p:nvPr>
            <p:ph idx="1"/>
          </p:nvPr>
        </p:nvSpPr>
        <p:spPr>
          <a:xfrm>
            <a:off x="214282" y="857232"/>
            <a:ext cx="8472518" cy="5126055"/>
          </a:xfrm>
        </p:spPr>
        <p:txBody>
          <a:bodyPr>
            <a:noAutofit/>
          </a:bodyPr>
          <a:lstStyle/>
          <a:p>
            <a:pPr algn="just"/>
            <a:r>
              <a:rPr lang="en-IN" sz="2000" dirty="0"/>
              <a:t>In a traditional execution environment, the operating system maintains mappings of virtual memory to machine memory using page tables, which is a one-stage mapping from virtual memory to machine memory. </a:t>
            </a:r>
          </a:p>
          <a:p>
            <a:pPr algn="just"/>
            <a:r>
              <a:rPr lang="en-IN" sz="2000" dirty="0"/>
              <a:t>All modern x86 CPUs include a memory management unit (MMU) and a translation </a:t>
            </a:r>
            <a:r>
              <a:rPr lang="en-IN" sz="2000" dirty="0" err="1"/>
              <a:t>lookaside</a:t>
            </a:r>
            <a:r>
              <a:rPr lang="en-IN" sz="2000" dirty="0"/>
              <a:t> buffer (TLB) to optimize virtual memory performance. </a:t>
            </a:r>
          </a:p>
          <a:p>
            <a:pPr algn="just"/>
            <a:r>
              <a:rPr lang="en-IN" sz="2000" dirty="0"/>
              <a:t>In a virtual execution environment, virtual memory virtualization involves sharing the physical system memory in RAM and dynamically allocating it to the physical memory of the VMs.</a:t>
            </a:r>
          </a:p>
          <a:p>
            <a:pPr algn="just"/>
            <a:r>
              <a:rPr lang="en-IN" sz="2000" dirty="0"/>
              <a:t>That means a two-stage mapping process should be maintained by the guest OS and the VMM, respectively: virtual memory to physical memory and physical memory to machine memory.</a:t>
            </a:r>
          </a:p>
          <a:p>
            <a:pPr algn="just"/>
            <a:r>
              <a:rPr lang="en-IN" sz="2000" dirty="0"/>
              <a:t>Furthermore, MMU virtualization should be supported, which is transparent to the guest OS.</a:t>
            </a:r>
          </a:p>
          <a:p>
            <a:pPr algn="just"/>
            <a:r>
              <a:rPr lang="en-IN" sz="2000" dirty="0"/>
              <a:t>The guest OS continues to control the mapping of virtual addresses to the physical memory addresses of VMs. But the guest OS cannot directly access the actual machine memory. The VMM is responsible for mapping the guest physical memory to the actual machine memory. </a:t>
            </a:r>
          </a:p>
          <a:p>
            <a:pPr algn="just"/>
            <a:r>
              <a:rPr lang="en-IN" sz="2000" dirty="0"/>
              <a:t>Figure next shows the two-level memory mapping procedure.</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54032"/>
          </a:xfrm>
        </p:spPr>
        <p:txBody>
          <a:bodyPr>
            <a:noAutofit/>
          </a:bodyPr>
          <a:lstStyle/>
          <a:p>
            <a:r>
              <a:rPr lang="en-US" sz="2400" dirty="0"/>
              <a:t>Memory Virtualization</a:t>
            </a:r>
            <a:endParaRPr lang="en-IN" sz="2400" dirty="0"/>
          </a:p>
        </p:txBody>
      </p:sp>
      <p:sp>
        <p:nvSpPr>
          <p:cNvPr id="3" name="Content Placeholder 2"/>
          <p:cNvSpPr>
            <a:spLocks noGrp="1"/>
          </p:cNvSpPr>
          <p:nvPr>
            <p:ph idx="1"/>
          </p:nvPr>
        </p:nvSpPr>
        <p:spPr>
          <a:xfrm>
            <a:off x="214282" y="857232"/>
            <a:ext cx="8472518" cy="5126055"/>
          </a:xfrm>
        </p:spPr>
        <p:txBody>
          <a:bodyPr>
            <a:noAutofit/>
          </a:bodyPr>
          <a:lstStyle/>
          <a:p>
            <a:endParaRPr lang="en-IN" sz="2000" dirty="0"/>
          </a:p>
        </p:txBody>
      </p:sp>
      <p:pic>
        <p:nvPicPr>
          <p:cNvPr id="84994" name="Picture 2"/>
          <p:cNvPicPr>
            <a:picLocks noChangeAspect="1" noChangeArrowheads="1"/>
          </p:cNvPicPr>
          <p:nvPr/>
        </p:nvPicPr>
        <p:blipFill>
          <a:blip r:embed="rId2"/>
          <a:srcRect/>
          <a:stretch>
            <a:fillRect/>
          </a:stretch>
        </p:blipFill>
        <p:spPr bwMode="auto">
          <a:xfrm>
            <a:off x="199020" y="1928802"/>
            <a:ext cx="8889539" cy="3190886"/>
          </a:xfrm>
          <a:prstGeom prst="rect">
            <a:avLst/>
          </a:prstGeom>
          <a:noFill/>
          <a:ln w="9525">
            <a:noFill/>
            <a:miter lim="800000"/>
            <a:headEnd/>
            <a:tailEnd/>
          </a:ln>
          <a:effectLst/>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1414"/>
            <a:ext cx="8229600" cy="785818"/>
          </a:xfrm>
        </p:spPr>
        <p:txBody>
          <a:bodyPr>
            <a:normAutofit/>
          </a:bodyPr>
          <a:lstStyle/>
          <a:p>
            <a:r>
              <a:rPr lang="en-US" sz="3200" dirty="0"/>
              <a:t>Memory Virtualization</a:t>
            </a:r>
            <a:endParaRPr lang="en-IN" sz="3200" dirty="0"/>
          </a:p>
        </p:txBody>
      </p:sp>
      <p:sp>
        <p:nvSpPr>
          <p:cNvPr id="3" name="Content Placeholder 2"/>
          <p:cNvSpPr>
            <a:spLocks noGrp="1"/>
          </p:cNvSpPr>
          <p:nvPr>
            <p:ph idx="1"/>
          </p:nvPr>
        </p:nvSpPr>
        <p:spPr>
          <a:xfrm>
            <a:off x="457200" y="785794"/>
            <a:ext cx="8229600" cy="5340369"/>
          </a:xfrm>
        </p:spPr>
        <p:txBody>
          <a:bodyPr/>
          <a:lstStyle/>
          <a:p>
            <a:r>
              <a:rPr lang="en-US" sz="2400" dirty="0"/>
              <a:t>Traditional Address Space:</a:t>
            </a:r>
          </a:p>
          <a:p>
            <a:endParaRPr lang="en-US" dirty="0"/>
          </a:p>
          <a:p>
            <a:endParaRPr lang="en-US" dirty="0"/>
          </a:p>
          <a:p>
            <a:endParaRPr lang="en-US" dirty="0"/>
          </a:p>
          <a:p>
            <a:endParaRPr lang="en-US" sz="1600" dirty="0"/>
          </a:p>
          <a:p>
            <a:r>
              <a:rPr lang="en-US" sz="2000" dirty="0"/>
              <a:t>Traditional Address Translation w/Architected Page Tables</a:t>
            </a:r>
            <a:r>
              <a:rPr lang="en-US" sz="2800" dirty="0"/>
              <a:t>:</a:t>
            </a:r>
          </a:p>
          <a:p>
            <a:pPr>
              <a:buNone/>
            </a:pPr>
            <a:endParaRPr lang="en-IN" dirty="0"/>
          </a:p>
          <a:p>
            <a:endParaRPr lang="en-IN" dirty="0"/>
          </a:p>
        </p:txBody>
      </p:sp>
      <p:pic>
        <p:nvPicPr>
          <p:cNvPr id="86019" name="Picture 3"/>
          <p:cNvPicPr>
            <a:picLocks noChangeAspect="1" noChangeArrowheads="1"/>
          </p:cNvPicPr>
          <p:nvPr/>
        </p:nvPicPr>
        <p:blipFill>
          <a:blip r:embed="rId2"/>
          <a:srcRect/>
          <a:stretch>
            <a:fillRect/>
          </a:stretch>
        </p:blipFill>
        <p:spPr bwMode="auto">
          <a:xfrm>
            <a:off x="785787" y="1285860"/>
            <a:ext cx="6715172" cy="2000264"/>
          </a:xfrm>
          <a:prstGeom prst="rect">
            <a:avLst/>
          </a:prstGeom>
          <a:noFill/>
          <a:ln w="9525">
            <a:noFill/>
            <a:miter lim="800000"/>
            <a:headEnd/>
            <a:tailEnd/>
          </a:ln>
          <a:effectLst/>
        </p:spPr>
      </p:pic>
      <p:pic>
        <p:nvPicPr>
          <p:cNvPr id="86020" name="Picture 4"/>
          <p:cNvPicPr>
            <a:picLocks noChangeAspect="1" noChangeArrowheads="1"/>
          </p:cNvPicPr>
          <p:nvPr/>
        </p:nvPicPr>
        <p:blipFill>
          <a:blip r:embed="rId3"/>
          <a:srcRect/>
          <a:stretch>
            <a:fillRect/>
          </a:stretch>
        </p:blipFill>
        <p:spPr bwMode="auto">
          <a:xfrm>
            <a:off x="1357290" y="3786190"/>
            <a:ext cx="5600717" cy="2830431"/>
          </a:xfrm>
          <a:prstGeom prst="rect">
            <a:avLst/>
          </a:prstGeom>
          <a:noFill/>
          <a:ln w="9525">
            <a:noFill/>
            <a:miter lim="800000"/>
            <a:headEnd/>
            <a:tailEnd/>
          </a:ln>
          <a:effectLst/>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1414"/>
            <a:ext cx="8229600" cy="785818"/>
          </a:xfrm>
        </p:spPr>
        <p:txBody>
          <a:bodyPr>
            <a:normAutofit/>
          </a:bodyPr>
          <a:lstStyle/>
          <a:p>
            <a:r>
              <a:rPr lang="en-US" sz="3200" dirty="0"/>
              <a:t>Memory Virtualization</a:t>
            </a:r>
            <a:endParaRPr lang="en-IN" sz="3200" dirty="0"/>
          </a:p>
        </p:txBody>
      </p:sp>
      <p:sp>
        <p:nvSpPr>
          <p:cNvPr id="3" name="Content Placeholder 2"/>
          <p:cNvSpPr>
            <a:spLocks noGrp="1"/>
          </p:cNvSpPr>
          <p:nvPr>
            <p:ph idx="1"/>
          </p:nvPr>
        </p:nvSpPr>
        <p:spPr>
          <a:xfrm>
            <a:off x="457200" y="785794"/>
            <a:ext cx="8229600" cy="5340369"/>
          </a:xfrm>
        </p:spPr>
        <p:txBody>
          <a:bodyPr/>
          <a:lstStyle/>
          <a:p>
            <a:r>
              <a:rPr lang="en-US" sz="2400" dirty="0"/>
              <a:t>Virtualized Address Space:</a:t>
            </a:r>
          </a:p>
          <a:p>
            <a:endParaRPr lang="en-US" dirty="0"/>
          </a:p>
          <a:p>
            <a:endParaRPr lang="en-US" dirty="0"/>
          </a:p>
          <a:p>
            <a:endParaRPr lang="en-US" dirty="0"/>
          </a:p>
          <a:p>
            <a:endParaRPr lang="en-US" sz="1600" dirty="0"/>
          </a:p>
          <a:p>
            <a:r>
              <a:rPr lang="en-US" sz="2000" dirty="0"/>
              <a:t>Virtualized Address Spaces W/ Shadow Page Tables:</a:t>
            </a:r>
            <a:endParaRPr lang="en-IN" dirty="0"/>
          </a:p>
        </p:txBody>
      </p:sp>
      <p:pic>
        <p:nvPicPr>
          <p:cNvPr id="87043" name="Picture 3" descr="C:\Users\SONY\Desktop\1-a.jpg"/>
          <p:cNvPicPr>
            <a:picLocks noChangeAspect="1" noChangeArrowheads="1"/>
          </p:cNvPicPr>
          <p:nvPr/>
        </p:nvPicPr>
        <p:blipFill>
          <a:blip r:embed="rId2"/>
          <a:srcRect/>
          <a:stretch>
            <a:fillRect/>
          </a:stretch>
        </p:blipFill>
        <p:spPr bwMode="auto">
          <a:xfrm>
            <a:off x="928662" y="1142984"/>
            <a:ext cx="7258051" cy="2143140"/>
          </a:xfrm>
          <a:prstGeom prst="rect">
            <a:avLst/>
          </a:prstGeom>
          <a:noFill/>
        </p:spPr>
      </p:pic>
      <p:pic>
        <p:nvPicPr>
          <p:cNvPr id="87044" name="Picture 4" descr="C:\Users\SONY\Desktop\1-a.jpg"/>
          <p:cNvPicPr>
            <a:picLocks noChangeAspect="1" noChangeArrowheads="1"/>
          </p:cNvPicPr>
          <p:nvPr/>
        </p:nvPicPr>
        <p:blipFill>
          <a:blip r:embed="rId3"/>
          <a:srcRect/>
          <a:stretch>
            <a:fillRect/>
          </a:stretch>
        </p:blipFill>
        <p:spPr bwMode="auto">
          <a:xfrm>
            <a:off x="1142976" y="3643314"/>
            <a:ext cx="6324605" cy="3214686"/>
          </a:xfrm>
          <a:prstGeom prst="rect">
            <a:avLst/>
          </a:prstGeom>
          <a:noFill/>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1414"/>
            <a:ext cx="8229600" cy="785818"/>
          </a:xfrm>
        </p:spPr>
        <p:txBody>
          <a:bodyPr>
            <a:normAutofit/>
          </a:bodyPr>
          <a:lstStyle/>
          <a:p>
            <a:r>
              <a:rPr lang="en-US" sz="3200" dirty="0"/>
              <a:t>Memory Virtualization</a:t>
            </a:r>
            <a:endParaRPr lang="en-IN" sz="3200" dirty="0"/>
          </a:p>
        </p:txBody>
      </p:sp>
      <p:sp>
        <p:nvSpPr>
          <p:cNvPr id="3" name="Content Placeholder 2"/>
          <p:cNvSpPr>
            <a:spLocks noGrp="1"/>
          </p:cNvSpPr>
          <p:nvPr>
            <p:ph idx="1"/>
          </p:nvPr>
        </p:nvSpPr>
        <p:spPr>
          <a:xfrm>
            <a:off x="457200" y="785794"/>
            <a:ext cx="8229600" cy="5340369"/>
          </a:xfrm>
        </p:spPr>
        <p:txBody>
          <a:bodyPr/>
          <a:lstStyle/>
          <a:p>
            <a:r>
              <a:rPr lang="en-US" sz="2000" dirty="0"/>
              <a:t>Virtualized Address Translation w/ Shadow Page Tables:</a:t>
            </a:r>
            <a:endParaRPr lang="en-IN" dirty="0"/>
          </a:p>
        </p:txBody>
      </p:sp>
      <p:pic>
        <p:nvPicPr>
          <p:cNvPr id="88066" name="Picture 2"/>
          <p:cNvPicPr>
            <a:picLocks noChangeAspect="1" noChangeArrowheads="1"/>
          </p:cNvPicPr>
          <p:nvPr/>
        </p:nvPicPr>
        <p:blipFill>
          <a:blip r:embed="rId2"/>
          <a:srcRect/>
          <a:stretch>
            <a:fillRect/>
          </a:stretch>
        </p:blipFill>
        <p:spPr bwMode="auto">
          <a:xfrm>
            <a:off x="1285852" y="1571612"/>
            <a:ext cx="6667500" cy="4238625"/>
          </a:xfrm>
          <a:prstGeom prst="rect">
            <a:avLst/>
          </a:prstGeom>
          <a:noFill/>
          <a:ln w="9525">
            <a:noFill/>
            <a:miter lim="800000"/>
            <a:headEnd/>
            <a:tailEnd/>
          </a:ln>
          <a:effectLst/>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1414"/>
            <a:ext cx="8229600" cy="785818"/>
          </a:xfrm>
        </p:spPr>
        <p:txBody>
          <a:bodyPr>
            <a:normAutofit/>
          </a:bodyPr>
          <a:lstStyle/>
          <a:p>
            <a:r>
              <a:rPr lang="en-US" sz="3200" dirty="0"/>
              <a:t>Memory Virtualization</a:t>
            </a:r>
            <a:endParaRPr lang="en-IN" sz="3200" dirty="0"/>
          </a:p>
        </p:txBody>
      </p:sp>
      <p:sp>
        <p:nvSpPr>
          <p:cNvPr id="3" name="Content Placeholder 2"/>
          <p:cNvSpPr>
            <a:spLocks noGrp="1"/>
          </p:cNvSpPr>
          <p:nvPr>
            <p:ph idx="1"/>
          </p:nvPr>
        </p:nvSpPr>
        <p:spPr>
          <a:xfrm>
            <a:off x="457200" y="785794"/>
            <a:ext cx="8229600" cy="5340369"/>
          </a:xfrm>
        </p:spPr>
        <p:txBody>
          <a:bodyPr/>
          <a:lstStyle/>
          <a:p>
            <a:r>
              <a:rPr lang="en-US" sz="2000" dirty="0"/>
              <a:t>Virtualized Address Spaces  w/ Nested Page Tables:</a:t>
            </a:r>
          </a:p>
          <a:p>
            <a:endParaRPr lang="en-US" sz="2000" dirty="0"/>
          </a:p>
          <a:p>
            <a:endParaRPr lang="en-US" sz="2000" dirty="0"/>
          </a:p>
          <a:p>
            <a:endParaRPr lang="en-US" sz="2000" dirty="0"/>
          </a:p>
          <a:p>
            <a:endParaRPr lang="en-US" sz="2000" dirty="0"/>
          </a:p>
          <a:p>
            <a:endParaRPr lang="en-US" sz="2000" dirty="0"/>
          </a:p>
          <a:p>
            <a:endParaRPr lang="en-US" sz="2000" dirty="0"/>
          </a:p>
          <a:p>
            <a:r>
              <a:rPr lang="en-US" sz="2000" dirty="0"/>
              <a:t>Virtualized Address Translation  w/ Nested Page Tables:</a:t>
            </a:r>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IN" dirty="0"/>
          </a:p>
        </p:txBody>
      </p:sp>
      <p:pic>
        <p:nvPicPr>
          <p:cNvPr id="89090" name="Picture 2" descr="C:\Users\SONY\Desktop\1-a.jpg"/>
          <p:cNvPicPr>
            <a:picLocks noChangeAspect="1" noChangeArrowheads="1"/>
          </p:cNvPicPr>
          <p:nvPr/>
        </p:nvPicPr>
        <p:blipFill>
          <a:blip r:embed="rId2"/>
          <a:srcRect/>
          <a:stretch>
            <a:fillRect/>
          </a:stretch>
        </p:blipFill>
        <p:spPr bwMode="auto">
          <a:xfrm>
            <a:off x="1714480" y="1142984"/>
            <a:ext cx="5791200" cy="2286016"/>
          </a:xfrm>
          <a:prstGeom prst="rect">
            <a:avLst/>
          </a:prstGeom>
          <a:noFill/>
        </p:spPr>
      </p:pic>
      <p:pic>
        <p:nvPicPr>
          <p:cNvPr id="89091" name="Picture 3" descr="C:\Users\SONY\Desktop\1-a.jpg"/>
          <p:cNvPicPr>
            <a:picLocks noChangeAspect="1" noChangeArrowheads="1"/>
          </p:cNvPicPr>
          <p:nvPr/>
        </p:nvPicPr>
        <p:blipFill>
          <a:blip r:embed="rId3"/>
          <a:srcRect/>
          <a:stretch>
            <a:fillRect/>
          </a:stretch>
        </p:blipFill>
        <p:spPr bwMode="auto">
          <a:xfrm>
            <a:off x="1785918" y="3786190"/>
            <a:ext cx="4876800" cy="3000372"/>
          </a:xfrm>
          <a:prstGeom prst="rect">
            <a:avLst/>
          </a:prstGeom>
          <a:noFill/>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42900"/>
            <a:ext cx="8229600" cy="1143000"/>
          </a:xfrm>
        </p:spPr>
        <p:txBody>
          <a:bodyPr>
            <a:normAutofit/>
          </a:bodyPr>
          <a:lstStyle/>
          <a:p>
            <a:r>
              <a:rPr lang="en-IN" sz="3200" dirty="0"/>
              <a:t>Levels of Virtualization Implementation</a:t>
            </a:r>
          </a:p>
        </p:txBody>
      </p:sp>
      <p:sp>
        <p:nvSpPr>
          <p:cNvPr id="3" name="Content Placeholder 2"/>
          <p:cNvSpPr>
            <a:spLocks noGrp="1"/>
          </p:cNvSpPr>
          <p:nvPr>
            <p:ph idx="1"/>
          </p:nvPr>
        </p:nvSpPr>
        <p:spPr>
          <a:xfrm>
            <a:off x="285720" y="714356"/>
            <a:ext cx="8572560" cy="4983179"/>
          </a:xfrm>
        </p:spPr>
        <p:txBody>
          <a:bodyPr>
            <a:noAutofit/>
          </a:bodyPr>
          <a:lstStyle/>
          <a:p>
            <a:pPr algn="just"/>
            <a:r>
              <a:rPr lang="en-IN" sz="2200" b="1" dirty="0"/>
              <a:t>Hardware-level virtualization</a:t>
            </a:r>
            <a:r>
              <a:rPr lang="en-IN" sz="2200" dirty="0"/>
              <a:t> is performed right on top of the bare hardware.</a:t>
            </a:r>
          </a:p>
          <a:p>
            <a:pPr algn="just"/>
            <a:r>
              <a:rPr lang="en-IN" sz="2200" dirty="0"/>
              <a:t>The idea is to </a:t>
            </a:r>
            <a:r>
              <a:rPr lang="en-IN" sz="2200" dirty="0" err="1"/>
              <a:t>virtualize</a:t>
            </a:r>
            <a:r>
              <a:rPr lang="en-IN" sz="2200" dirty="0"/>
              <a:t> a computer’s resources, such as its processors, memory, and I/O devices.</a:t>
            </a:r>
          </a:p>
          <a:p>
            <a:pPr algn="just"/>
            <a:r>
              <a:rPr lang="en-IN" sz="2200" dirty="0"/>
              <a:t>Recently, the </a:t>
            </a:r>
            <a:r>
              <a:rPr lang="en-IN" sz="2200" b="1" dirty="0" err="1"/>
              <a:t>Xen</a:t>
            </a:r>
            <a:r>
              <a:rPr lang="en-IN" sz="2200" b="1" dirty="0"/>
              <a:t> hypervisor </a:t>
            </a:r>
            <a:r>
              <a:rPr lang="en-IN" sz="2200" dirty="0"/>
              <a:t>has been applied to </a:t>
            </a:r>
            <a:r>
              <a:rPr lang="en-IN" sz="2200" dirty="0" err="1"/>
              <a:t>virtualize</a:t>
            </a:r>
            <a:r>
              <a:rPr lang="en-IN" sz="2200" dirty="0"/>
              <a:t> x86-based machines to run Linux or other guest OS applications.</a:t>
            </a:r>
          </a:p>
          <a:p>
            <a:pPr algn="just"/>
            <a:r>
              <a:rPr lang="en-IN" sz="2200" b="1" dirty="0"/>
              <a:t>Operating System Level Virtualization </a:t>
            </a:r>
            <a:r>
              <a:rPr lang="en-IN" sz="2200" dirty="0"/>
              <a:t>refers to an abstraction layer between traditional OS and user applications. </a:t>
            </a:r>
          </a:p>
          <a:p>
            <a:pPr algn="just"/>
            <a:r>
              <a:rPr lang="en-IN" sz="2200" dirty="0"/>
              <a:t>OS-level virtualization creates isolated containers on a single physical server and the OS instances to utilize the hardware and software in data </a:t>
            </a:r>
            <a:r>
              <a:rPr lang="en-IN" sz="2200" dirty="0" err="1"/>
              <a:t>centers</a:t>
            </a:r>
            <a:r>
              <a:rPr lang="en-IN" sz="2200" dirty="0"/>
              <a:t>. </a:t>
            </a:r>
            <a:r>
              <a:rPr lang="en-IN" sz="2200" b="1" dirty="0"/>
              <a:t>The containers behave like real servers. </a:t>
            </a:r>
          </a:p>
          <a:p>
            <a:pPr algn="just"/>
            <a:r>
              <a:rPr lang="en-IN" sz="2200" dirty="0"/>
              <a:t>OS-level virtualization is </a:t>
            </a:r>
            <a:r>
              <a:rPr lang="en-IN" sz="2200" b="1" dirty="0"/>
              <a:t>commonly used in creating virtual hosting environments to allocate hardware resources among a large number of mutually distrusting users.</a:t>
            </a:r>
            <a:r>
              <a:rPr lang="en-IN" sz="2200" dirty="0"/>
              <a:t> </a:t>
            </a:r>
          </a:p>
          <a:p>
            <a:pPr algn="just"/>
            <a:r>
              <a:rPr lang="en-IN" sz="2200" b="1" dirty="0"/>
              <a:t>It is also used, to a lesser extent, in consolidating server hardware by moving services on separate hosts into containers or VMs on one server.</a:t>
            </a:r>
            <a:r>
              <a:rPr lang="en-IN" sz="2200" dirty="0"/>
              <a:t> </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1414"/>
            <a:ext cx="8229600" cy="785818"/>
          </a:xfrm>
        </p:spPr>
        <p:txBody>
          <a:bodyPr>
            <a:normAutofit/>
          </a:bodyPr>
          <a:lstStyle/>
          <a:p>
            <a:r>
              <a:rPr lang="en-US" sz="3200" dirty="0"/>
              <a:t>Memory Virtualization</a:t>
            </a:r>
            <a:endParaRPr lang="en-IN" sz="3200" dirty="0"/>
          </a:p>
        </p:txBody>
      </p:sp>
      <p:sp>
        <p:nvSpPr>
          <p:cNvPr id="3" name="Content Placeholder 2"/>
          <p:cNvSpPr>
            <a:spLocks noGrp="1"/>
          </p:cNvSpPr>
          <p:nvPr>
            <p:ph idx="1"/>
          </p:nvPr>
        </p:nvSpPr>
        <p:spPr>
          <a:xfrm>
            <a:off x="457200" y="785794"/>
            <a:ext cx="8229600" cy="5340369"/>
          </a:xfrm>
        </p:spPr>
        <p:txBody>
          <a:bodyPr/>
          <a:lstStyle/>
          <a:p>
            <a:r>
              <a:rPr lang="en-IN" sz="2000" dirty="0"/>
              <a:t>Memory virtualization using EPT by Intel (the EPT is also known as the shadow page table).</a:t>
            </a:r>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IN" dirty="0"/>
          </a:p>
        </p:txBody>
      </p:sp>
      <p:pic>
        <p:nvPicPr>
          <p:cNvPr id="90115" name="Picture 3"/>
          <p:cNvPicPr>
            <a:picLocks noChangeAspect="1" noChangeArrowheads="1"/>
          </p:cNvPicPr>
          <p:nvPr/>
        </p:nvPicPr>
        <p:blipFill>
          <a:blip r:embed="rId2"/>
          <a:srcRect/>
          <a:stretch>
            <a:fillRect/>
          </a:stretch>
        </p:blipFill>
        <p:spPr bwMode="auto">
          <a:xfrm>
            <a:off x="1257318" y="1428736"/>
            <a:ext cx="6529392" cy="4997415"/>
          </a:xfrm>
          <a:prstGeom prst="rect">
            <a:avLst/>
          </a:prstGeom>
          <a:noFill/>
          <a:ln w="9525">
            <a:noFill/>
            <a:miter lim="800000"/>
            <a:headEnd/>
            <a:tailEnd/>
          </a:ln>
          <a:effectLst/>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1414"/>
            <a:ext cx="8229600" cy="785818"/>
          </a:xfrm>
        </p:spPr>
        <p:txBody>
          <a:bodyPr>
            <a:normAutofit/>
          </a:bodyPr>
          <a:lstStyle/>
          <a:p>
            <a:r>
              <a:rPr lang="en-IN" sz="3200" b="1" dirty="0"/>
              <a:t>I/O Virtualization</a:t>
            </a:r>
            <a:endParaRPr lang="en-IN" sz="3200" dirty="0"/>
          </a:p>
        </p:txBody>
      </p:sp>
      <p:sp>
        <p:nvSpPr>
          <p:cNvPr id="3" name="Content Placeholder 2"/>
          <p:cNvSpPr>
            <a:spLocks noGrp="1"/>
          </p:cNvSpPr>
          <p:nvPr>
            <p:ph idx="1"/>
          </p:nvPr>
        </p:nvSpPr>
        <p:spPr>
          <a:xfrm>
            <a:off x="457200" y="785794"/>
            <a:ext cx="8229600" cy="5340369"/>
          </a:xfrm>
        </p:spPr>
        <p:txBody>
          <a:bodyPr>
            <a:normAutofit/>
          </a:bodyPr>
          <a:lstStyle/>
          <a:p>
            <a:pPr algn="just"/>
            <a:r>
              <a:rPr lang="en-IN" sz="2000" dirty="0"/>
              <a:t>I/O virtualization involves managing the routing of I/O requests between virtual devices and the shared physical hardware. </a:t>
            </a:r>
          </a:p>
          <a:p>
            <a:pPr algn="just"/>
            <a:r>
              <a:rPr lang="en-IN" sz="2000" dirty="0"/>
              <a:t>There are three ways to implement I/O virtualization: full device emulation, </a:t>
            </a:r>
            <a:r>
              <a:rPr lang="en-IN" sz="2000" dirty="0" err="1"/>
              <a:t>para</a:t>
            </a:r>
            <a:r>
              <a:rPr lang="en-IN" sz="2000" dirty="0"/>
              <a:t>-virtualization, and direct I/O. </a:t>
            </a:r>
          </a:p>
          <a:p>
            <a:pPr algn="just"/>
            <a:r>
              <a:rPr lang="en-IN" sz="2000" b="1" dirty="0"/>
              <a:t>Full device emulation </a:t>
            </a:r>
            <a:r>
              <a:rPr lang="en-IN" sz="2000" dirty="0"/>
              <a:t>is the first approach for I/O virtualization. Generally, this approach emulates well-known, real-world devices.</a:t>
            </a:r>
          </a:p>
          <a:p>
            <a:pPr algn="just"/>
            <a:r>
              <a:rPr lang="en-IN" sz="2000" dirty="0"/>
              <a:t>All the functions of a device or bus infrastructure, such as device enumeration, identification, interrupts, and DMA, are replicated in software. </a:t>
            </a:r>
          </a:p>
        </p:txBody>
      </p:sp>
      <p:sp>
        <p:nvSpPr>
          <p:cNvPr id="5" name="Rectangle 4"/>
          <p:cNvSpPr/>
          <p:nvPr/>
        </p:nvSpPr>
        <p:spPr>
          <a:xfrm>
            <a:off x="857224" y="3857628"/>
            <a:ext cx="3500462" cy="2862322"/>
          </a:xfrm>
          <a:prstGeom prst="rect">
            <a:avLst/>
          </a:prstGeom>
        </p:spPr>
        <p:txBody>
          <a:bodyPr wrap="square">
            <a:spAutoFit/>
          </a:bodyPr>
          <a:lstStyle/>
          <a:p>
            <a:pPr algn="just"/>
            <a:r>
              <a:rPr lang="en-IN" sz="2000" dirty="0"/>
              <a:t>This software is located in the VMM and acts as a virtual device. </a:t>
            </a:r>
          </a:p>
          <a:p>
            <a:pPr algn="just"/>
            <a:r>
              <a:rPr lang="en-IN" sz="2000" dirty="0"/>
              <a:t>The I/O access requests of the guest OS are trapped in the VMM which interacts with the I/O devices. The full device emulation approach is shown in Figure.</a:t>
            </a:r>
          </a:p>
        </p:txBody>
      </p:sp>
      <p:pic>
        <p:nvPicPr>
          <p:cNvPr id="91138" name="Picture 2"/>
          <p:cNvPicPr>
            <a:picLocks noChangeAspect="1" noChangeArrowheads="1"/>
          </p:cNvPicPr>
          <p:nvPr/>
        </p:nvPicPr>
        <p:blipFill>
          <a:blip r:embed="rId2"/>
          <a:srcRect/>
          <a:stretch>
            <a:fillRect/>
          </a:stretch>
        </p:blipFill>
        <p:spPr bwMode="auto">
          <a:xfrm>
            <a:off x="4350949" y="3571877"/>
            <a:ext cx="4793051" cy="2288574"/>
          </a:xfrm>
          <a:prstGeom prst="rect">
            <a:avLst/>
          </a:prstGeom>
          <a:noFill/>
          <a:ln w="9525">
            <a:noFill/>
            <a:miter lim="800000"/>
            <a:headEnd/>
            <a:tailEnd/>
          </a:ln>
          <a:effectLst/>
        </p:spPr>
      </p:pic>
      <p:pic>
        <p:nvPicPr>
          <p:cNvPr id="91142" name="Picture 6"/>
          <p:cNvPicPr>
            <a:picLocks noChangeAspect="1" noChangeArrowheads="1"/>
          </p:cNvPicPr>
          <p:nvPr/>
        </p:nvPicPr>
        <p:blipFill>
          <a:blip r:embed="rId3"/>
          <a:srcRect/>
          <a:stretch>
            <a:fillRect/>
          </a:stretch>
        </p:blipFill>
        <p:spPr bwMode="auto">
          <a:xfrm>
            <a:off x="4500562" y="5857892"/>
            <a:ext cx="4199688" cy="714380"/>
          </a:xfrm>
          <a:prstGeom prst="rect">
            <a:avLst/>
          </a:prstGeom>
          <a:noFill/>
          <a:ln w="9525">
            <a:noFill/>
            <a:miter lim="800000"/>
            <a:headEnd/>
            <a:tailEnd/>
          </a:ln>
          <a:effectLst/>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1414"/>
            <a:ext cx="8229600" cy="785818"/>
          </a:xfrm>
        </p:spPr>
        <p:txBody>
          <a:bodyPr>
            <a:normAutofit/>
          </a:bodyPr>
          <a:lstStyle/>
          <a:p>
            <a:r>
              <a:rPr lang="en-IN" sz="3200" b="1" dirty="0"/>
              <a:t>I/O Virtualization</a:t>
            </a:r>
            <a:endParaRPr lang="en-IN" sz="3200" dirty="0"/>
          </a:p>
        </p:txBody>
      </p:sp>
      <p:sp>
        <p:nvSpPr>
          <p:cNvPr id="3" name="Content Placeholder 2"/>
          <p:cNvSpPr>
            <a:spLocks noGrp="1"/>
          </p:cNvSpPr>
          <p:nvPr>
            <p:ph idx="1"/>
          </p:nvPr>
        </p:nvSpPr>
        <p:spPr>
          <a:xfrm>
            <a:off x="457200" y="785794"/>
            <a:ext cx="8229600" cy="5340369"/>
          </a:xfrm>
        </p:spPr>
        <p:txBody>
          <a:bodyPr>
            <a:normAutofit/>
          </a:bodyPr>
          <a:lstStyle/>
          <a:p>
            <a:pPr algn="just"/>
            <a:r>
              <a:rPr lang="en-IN" sz="2200" b="1" dirty="0"/>
              <a:t>Para-virtualization</a:t>
            </a:r>
            <a:r>
              <a:rPr lang="en-IN" sz="2200" dirty="0"/>
              <a:t>: </a:t>
            </a:r>
          </a:p>
          <a:p>
            <a:pPr algn="just"/>
            <a:r>
              <a:rPr lang="en-IN" sz="2200" dirty="0"/>
              <a:t>The </a:t>
            </a:r>
            <a:r>
              <a:rPr lang="en-IN" sz="2200" dirty="0" err="1"/>
              <a:t>para</a:t>
            </a:r>
            <a:r>
              <a:rPr lang="en-IN" sz="2200" dirty="0"/>
              <a:t>-virtualization method of I/O virtualization is typically used in </a:t>
            </a:r>
            <a:r>
              <a:rPr lang="en-IN" sz="2200" dirty="0" err="1"/>
              <a:t>Xen</a:t>
            </a:r>
            <a:r>
              <a:rPr lang="en-IN" sz="2200" dirty="0"/>
              <a:t>. It is also known as the </a:t>
            </a:r>
            <a:r>
              <a:rPr lang="en-IN" sz="2200" b="1" dirty="0"/>
              <a:t>split driver model consisting of a frontend driver and a backend driver</a:t>
            </a:r>
            <a:r>
              <a:rPr lang="en-IN" sz="2200" dirty="0"/>
              <a:t>. </a:t>
            </a:r>
          </a:p>
          <a:p>
            <a:pPr algn="just"/>
            <a:r>
              <a:rPr lang="en-IN" sz="2200" dirty="0"/>
              <a:t>The frontend driver is running in Domain U and the backend driver is running in Domain 0. </a:t>
            </a:r>
          </a:p>
          <a:p>
            <a:pPr algn="just"/>
            <a:r>
              <a:rPr lang="en-IN" sz="2200" dirty="0"/>
              <a:t>They interact with each other via a block of shared memory. The frontend driver manages the I/O requests of the guest </a:t>
            </a:r>
            <a:r>
              <a:rPr lang="en-IN" sz="2200" dirty="0" err="1"/>
              <a:t>OSes</a:t>
            </a:r>
            <a:r>
              <a:rPr lang="en-IN" sz="2200" dirty="0"/>
              <a:t> and the backend driver is responsible for managing the real I/O devices and multiplexing the I/O data of different VMs. </a:t>
            </a:r>
          </a:p>
          <a:p>
            <a:pPr algn="just"/>
            <a:r>
              <a:rPr lang="en-IN" sz="2200" dirty="0"/>
              <a:t>Although </a:t>
            </a:r>
            <a:r>
              <a:rPr lang="en-IN" sz="2200" dirty="0" err="1"/>
              <a:t>para</a:t>
            </a:r>
            <a:r>
              <a:rPr lang="en-IN" sz="2200" dirty="0"/>
              <a:t>-I/O-virtualization achieves better </a:t>
            </a:r>
            <a:r>
              <a:rPr lang="en-IN" sz="2200" b="1" dirty="0"/>
              <a:t>device performance than full device emulation, it comes with a higher CPU overhead.</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1462"/>
            <a:ext cx="8229600" cy="785818"/>
          </a:xfrm>
        </p:spPr>
        <p:txBody>
          <a:bodyPr>
            <a:normAutofit/>
          </a:bodyPr>
          <a:lstStyle/>
          <a:p>
            <a:r>
              <a:rPr lang="en-IN" sz="3200" b="1" dirty="0"/>
              <a:t>I/O Virtualization</a:t>
            </a:r>
            <a:endParaRPr lang="en-IN" sz="3200" dirty="0"/>
          </a:p>
        </p:txBody>
      </p:sp>
      <p:sp>
        <p:nvSpPr>
          <p:cNvPr id="3" name="Content Placeholder 2"/>
          <p:cNvSpPr>
            <a:spLocks noGrp="1"/>
          </p:cNvSpPr>
          <p:nvPr>
            <p:ph idx="1"/>
          </p:nvPr>
        </p:nvSpPr>
        <p:spPr>
          <a:xfrm>
            <a:off x="100042" y="642918"/>
            <a:ext cx="8686800" cy="5340369"/>
          </a:xfrm>
        </p:spPr>
        <p:txBody>
          <a:bodyPr>
            <a:noAutofit/>
          </a:bodyPr>
          <a:lstStyle/>
          <a:p>
            <a:pPr algn="just"/>
            <a:r>
              <a:rPr lang="en-IN" sz="2000" b="1" dirty="0"/>
              <a:t>Direct I/O virtualization: </a:t>
            </a:r>
            <a:r>
              <a:rPr lang="en-IN" sz="2000" dirty="0"/>
              <a:t>It lets the VM access devices directly. It can achieve close-to-native performance without high CPU costs. Since software-based I/O virtualization requires a very high overhead of device emulation, hardware-assisted I/O virtualization is critical. </a:t>
            </a:r>
          </a:p>
          <a:p>
            <a:pPr algn="just"/>
            <a:r>
              <a:rPr lang="en-IN" sz="2000" dirty="0"/>
              <a:t>Intel VT-d supports the remapping of I/O DMA transfers and device-generated interrupts. The architecture of VT-d provides the flexibility to support multiple usage models that may run unmodified, special-purpose, or “virtualization-aware” guest </a:t>
            </a:r>
            <a:r>
              <a:rPr lang="en-IN" sz="2000" dirty="0" err="1"/>
              <a:t>OSes</a:t>
            </a:r>
            <a:r>
              <a:rPr lang="en-IN" sz="2000" dirty="0"/>
              <a:t>.</a:t>
            </a:r>
          </a:p>
          <a:p>
            <a:pPr algn="just"/>
            <a:r>
              <a:rPr lang="en-IN" sz="2000" b="1" dirty="0"/>
              <a:t>I/O virtualization via self-virtualized I/O (SV-IO):</a:t>
            </a:r>
            <a:endParaRPr lang="en-IN" sz="2000" dirty="0"/>
          </a:p>
          <a:p>
            <a:pPr algn="just"/>
            <a:r>
              <a:rPr lang="en-IN" sz="2000" dirty="0"/>
              <a:t>The key idea of SV-IO is to harness the rich resources of a </a:t>
            </a:r>
            <a:r>
              <a:rPr lang="en-IN" sz="2000" dirty="0" err="1"/>
              <a:t>multicore</a:t>
            </a:r>
            <a:r>
              <a:rPr lang="en-IN" sz="2000" dirty="0"/>
              <a:t> processor. All tasks associated with </a:t>
            </a:r>
            <a:r>
              <a:rPr lang="en-IN" sz="2000" dirty="0" err="1"/>
              <a:t>virtualizing</a:t>
            </a:r>
            <a:r>
              <a:rPr lang="en-IN" sz="2000" dirty="0"/>
              <a:t> an I/O device are encapsulated in SV-IO. </a:t>
            </a:r>
          </a:p>
          <a:p>
            <a:pPr algn="just"/>
            <a:r>
              <a:rPr lang="en-IN" sz="2000" dirty="0"/>
              <a:t>It provides virtual devices and an associated access API to VMs and a management API to the VMM. SV-IO defines one virtual interface (VIF) for every kind of virtualized I/O device, such as virtual network interfaces, virtual block devices (disk), virtual camera devices, and others. </a:t>
            </a:r>
          </a:p>
          <a:p>
            <a:pPr algn="just"/>
            <a:r>
              <a:rPr lang="en-IN" sz="2000" dirty="0"/>
              <a:t>The guest OS interacts with the VIFs via VIF device drivers. Each VIF consists of two message queues. One is for outgoing messages to the devices and the other is for incoming messages from the devices. </a:t>
            </a:r>
          </a:p>
          <a:p>
            <a:pPr algn="just"/>
            <a:r>
              <a:rPr lang="en-IN" sz="2000" dirty="0"/>
              <a:t>In addition, each VIF has a unique ID for identifying it in SV-IO.</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1414"/>
            <a:ext cx="8229600" cy="785818"/>
          </a:xfrm>
        </p:spPr>
        <p:txBody>
          <a:bodyPr>
            <a:normAutofit/>
          </a:bodyPr>
          <a:lstStyle/>
          <a:p>
            <a:r>
              <a:rPr lang="en-IN" sz="3200" dirty="0"/>
              <a:t>Virtualization in Multi-Core Processors</a:t>
            </a:r>
          </a:p>
        </p:txBody>
      </p:sp>
      <p:sp>
        <p:nvSpPr>
          <p:cNvPr id="3" name="Content Placeholder 2"/>
          <p:cNvSpPr>
            <a:spLocks noGrp="1"/>
          </p:cNvSpPr>
          <p:nvPr>
            <p:ph idx="1"/>
          </p:nvPr>
        </p:nvSpPr>
        <p:spPr>
          <a:xfrm>
            <a:off x="100042" y="803275"/>
            <a:ext cx="8686800" cy="5340369"/>
          </a:xfrm>
        </p:spPr>
        <p:txBody>
          <a:bodyPr>
            <a:noAutofit/>
          </a:bodyPr>
          <a:lstStyle/>
          <a:p>
            <a:pPr algn="just"/>
            <a:r>
              <a:rPr lang="en-IN" sz="2000" dirty="0" err="1"/>
              <a:t>Virtualizing</a:t>
            </a:r>
            <a:r>
              <a:rPr lang="en-IN" sz="2000" dirty="0"/>
              <a:t> a multi-core processor is relatively more complicated than </a:t>
            </a:r>
            <a:r>
              <a:rPr lang="en-IN" sz="2000" dirty="0" err="1"/>
              <a:t>virtualizing</a:t>
            </a:r>
            <a:r>
              <a:rPr lang="en-IN" sz="2000" dirty="0"/>
              <a:t> a </a:t>
            </a:r>
            <a:r>
              <a:rPr lang="en-IN" sz="2000" dirty="0" err="1"/>
              <a:t>unicore</a:t>
            </a:r>
            <a:r>
              <a:rPr lang="en-IN" sz="2000" dirty="0"/>
              <a:t> processor. </a:t>
            </a:r>
          </a:p>
          <a:p>
            <a:pPr algn="just"/>
            <a:r>
              <a:rPr lang="en-IN" sz="2000" dirty="0"/>
              <a:t>There are mainly </a:t>
            </a:r>
            <a:r>
              <a:rPr lang="en-IN" sz="2000" b="1" dirty="0"/>
              <a:t>2 difficulties</a:t>
            </a:r>
            <a:r>
              <a:rPr lang="en-IN" sz="2000" dirty="0"/>
              <a:t>: </a:t>
            </a:r>
          </a:p>
          <a:p>
            <a:pPr lvl="1" algn="just"/>
            <a:r>
              <a:rPr lang="en-IN" sz="2000" dirty="0"/>
              <a:t>Application programs must be parallelized to use all cores fully, and </a:t>
            </a:r>
          </a:p>
          <a:p>
            <a:pPr lvl="1" algn="just"/>
            <a:r>
              <a:rPr lang="en-IN" sz="2000" dirty="0"/>
              <a:t>software must explicitly assign tasks to the cores, which is a very complex problem.</a:t>
            </a:r>
          </a:p>
          <a:p>
            <a:pPr algn="just"/>
            <a:r>
              <a:rPr lang="en-IN" sz="2000" dirty="0"/>
              <a:t>Concerning the first challenge, new programming models, languages, and libraries are needed to make parallel programming easier. </a:t>
            </a:r>
          </a:p>
          <a:p>
            <a:pPr algn="just"/>
            <a:r>
              <a:rPr lang="en-IN" sz="2000" dirty="0"/>
              <a:t>The second challenge has spawned research involving scheduling algorithms and resource management policies. </a:t>
            </a:r>
          </a:p>
          <a:p>
            <a:pPr algn="just"/>
            <a:r>
              <a:rPr lang="en-IN" sz="2000" dirty="0"/>
              <a:t>As technology scales, a new challenge called dynamic heterogeneity is emerging to mix the fat CPU core and thin GPU cores on the same chip, which further complicates the multi-core or many-core resource management. </a:t>
            </a:r>
          </a:p>
          <a:p>
            <a:pPr algn="just"/>
            <a:r>
              <a:rPr lang="en-IN" sz="2000" dirty="0"/>
              <a:t>The dynamic heterogeneity of hardware infrastructure mainly comes from less reliable transistors and increased complexity in using the transistors.</a:t>
            </a: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1414"/>
            <a:ext cx="8229600" cy="785818"/>
          </a:xfrm>
        </p:spPr>
        <p:txBody>
          <a:bodyPr>
            <a:normAutofit/>
          </a:bodyPr>
          <a:lstStyle/>
          <a:p>
            <a:r>
              <a:rPr lang="en-IN" sz="3000" dirty="0"/>
              <a:t>Virtualization in Multi-Core Processors</a:t>
            </a:r>
          </a:p>
        </p:txBody>
      </p:sp>
      <p:sp>
        <p:nvSpPr>
          <p:cNvPr id="3" name="Content Placeholder 2"/>
          <p:cNvSpPr>
            <a:spLocks noGrp="1"/>
          </p:cNvSpPr>
          <p:nvPr>
            <p:ph idx="1"/>
          </p:nvPr>
        </p:nvSpPr>
        <p:spPr>
          <a:xfrm>
            <a:off x="100042" y="803275"/>
            <a:ext cx="8686800" cy="5340369"/>
          </a:xfrm>
        </p:spPr>
        <p:txBody>
          <a:bodyPr>
            <a:noAutofit/>
          </a:bodyPr>
          <a:lstStyle/>
          <a:p>
            <a:pPr algn="just"/>
            <a:r>
              <a:rPr lang="en-IN" sz="2000" b="1" dirty="0"/>
              <a:t>Physical versus Virtual Processor Cores:</a:t>
            </a:r>
            <a:r>
              <a:rPr lang="en-IN" sz="2000" dirty="0"/>
              <a:t> A </a:t>
            </a:r>
            <a:r>
              <a:rPr lang="en-IN" sz="2000" dirty="0" err="1"/>
              <a:t>multicore</a:t>
            </a:r>
            <a:r>
              <a:rPr lang="en-IN" sz="2000" dirty="0"/>
              <a:t> virtualization method to allow hardware designers to get an abstraction of the low-level details of the processor cores. </a:t>
            </a:r>
          </a:p>
          <a:p>
            <a:pPr algn="just"/>
            <a:r>
              <a:rPr lang="en-IN" sz="2000" dirty="0"/>
              <a:t>This technique alleviates the burden and inefficiency of managing hardware resources by software. </a:t>
            </a:r>
          </a:p>
          <a:p>
            <a:pPr algn="just"/>
            <a:r>
              <a:rPr lang="en-IN" sz="2000" b="1" dirty="0"/>
              <a:t>It is located under the ISA and remains unmodified by the operating system or VMM (hypervisor).</a:t>
            </a:r>
            <a:r>
              <a:rPr lang="en-IN" sz="2000" dirty="0"/>
              <a:t> Figure next illustrates the technique of </a:t>
            </a:r>
            <a:r>
              <a:rPr lang="en-IN" sz="2000" b="1" dirty="0"/>
              <a:t>a software-visible VCPU </a:t>
            </a:r>
            <a:r>
              <a:rPr lang="en-IN" sz="2000" dirty="0"/>
              <a:t>moving from one core to another and temporarily suspending execution of a VCPU when there are no appropriate cores on which it can run.</a:t>
            </a:r>
          </a:p>
        </p:txBody>
      </p:sp>
      <p:pic>
        <p:nvPicPr>
          <p:cNvPr id="92162" name="Picture 2"/>
          <p:cNvPicPr>
            <a:picLocks noChangeAspect="1" noChangeArrowheads="1"/>
          </p:cNvPicPr>
          <p:nvPr/>
        </p:nvPicPr>
        <p:blipFill>
          <a:blip r:embed="rId2"/>
          <a:srcRect/>
          <a:stretch>
            <a:fillRect/>
          </a:stretch>
        </p:blipFill>
        <p:spPr bwMode="auto">
          <a:xfrm>
            <a:off x="1714480" y="3786190"/>
            <a:ext cx="5400675" cy="2457450"/>
          </a:xfrm>
          <a:prstGeom prst="rect">
            <a:avLst/>
          </a:prstGeom>
          <a:noFill/>
          <a:ln w="9525">
            <a:noFill/>
            <a:miter lim="800000"/>
            <a:headEnd/>
            <a:tailEnd/>
          </a:ln>
          <a:effectLst/>
        </p:spPr>
      </p:pic>
      <p:pic>
        <p:nvPicPr>
          <p:cNvPr id="92166" name="Picture 6"/>
          <p:cNvPicPr>
            <a:picLocks noChangeAspect="1" noChangeArrowheads="1"/>
          </p:cNvPicPr>
          <p:nvPr/>
        </p:nvPicPr>
        <p:blipFill>
          <a:blip r:embed="rId3"/>
          <a:srcRect/>
          <a:stretch>
            <a:fillRect/>
          </a:stretch>
        </p:blipFill>
        <p:spPr bwMode="auto">
          <a:xfrm>
            <a:off x="1357290" y="6286520"/>
            <a:ext cx="6429375" cy="523875"/>
          </a:xfrm>
          <a:prstGeom prst="rect">
            <a:avLst/>
          </a:prstGeom>
          <a:noFill/>
          <a:ln w="9525">
            <a:noFill/>
            <a:miter lim="800000"/>
            <a:headEnd/>
            <a:tailEnd/>
          </a:ln>
          <a:effectLst/>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1414"/>
            <a:ext cx="8229600" cy="785818"/>
          </a:xfrm>
        </p:spPr>
        <p:txBody>
          <a:bodyPr>
            <a:normAutofit/>
          </a:bodyPr>
          <a:lstStyle/>
          <a:p>
            <a:r>
              <a:rPr lang="en-IN" sz="3200" dirty="0"/>
              <a:t>Virtualization in Multi-Core Processors</a:t>
            </a:r>
          </a:p>
        </p:txBody>
      </p:sp>
      <p:sp>
        <p:nvSpPr>
          <p:cNvPr id="3" name="Content Placeholder 2"/>
          <p:cNvSpPr>
            <a:spLocks noGrp="1"/>
          </p:cNvSpPr>
          <p:nvPr>
            <p:ph idx="1"/>
          </p:nvPr>
        </p:nvSpPr>
        <p:spPr>
          <a:xfrm>
            <a:off x="100042" y="803275"/>
            <a:ext cx="8686800" cy="5340369"/>
          </a:xfrm>
        </p:spPr>
        <p:txBody>
          <a:bodyPr>
            <a:noAutofit/>
          </a:bodyPr>
          <a:lstStyle/>
          <a:p>
            <a:pPr algn="just"/>
            <a:r>
              <a:rPr lang="en-IN" sz="2200" b="1" dirty="0"/>
              <a:t>Virtual Hierarchy:</a:t>
            </a:r>
          </a:p>
          <a:p>
            <a:pPr algn="just"/>
            <a:r>
              <a:rPr lang="en-IN" sz="2200" dirty="0"/>
              <a:t>The emerging many-core chip multiprocessors (CMPs) provides a new computing landscape. </a:t>
            </a:r>
          </a:p>
          <a:p>
            <a:pPr algn="just"/>
            <a:r>
              <a:rPr lang="en-IN" sz="2200" dirty="0"/>
              <a:t>Today’s many-core CMPs use a physical hierarchy of two or more cache levels that statically determine the cache allocation and mapping. </a:t>
            </a:r>
            <a:r>
              <a:rPr lang="en-IN" sz="2200" b="1" dirty="0"/>
              <a:t>A virtual hierarchy is a cache hierarchy that can adapt to fit the workload or mix of workloads</a:t>
            </a:r>
            <a:r>
              <a:rPr lang="en-IN" sz="2200" dirty="0"/>
              <a:t>. </a:t>
            </a:r>
            <a:r>
              <a:rPr lang="en-IN" sz="2200" b="1" dirty="0"/>
              <a:t>The hierarchy’s first level locates data blocks close to the cores needing them for faster access, establishes a shared-cache domain, and establishes a point of coherence for faster communication.</a:t>
            </a:r>
            <a:r>
              <a:rPr lang="en-IN" sz="2200" dirty="0"/>
              <a:t> </a:t>
            </a:r>
          </a:p>
          <a:p>
            <a:pPr algn="just"/>
            <a:r>
              <a:rPr lang="en-IN" sz="2200" dirty="0"/>
              <a:t>When a miss occurs, it first attempts to locate the block (or sharers) within the first level. The first level can also provide isolation between independent workloads. A miss at the L1 cache can invoke the L2 access. </a:t>
            </a: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1414"/>
            <a:ext cx="8229600" cy="785818"/>
          </a:xfrm>
        </p:spPr>
        <p:txBody>
          <a:bodyPr>
            <a:normAutofit fontScale="90000"/>
          </a:bodyPr>
          <a:lstStyle/>
          <a:p>
            <a:r>
              <a:rPr lang="en-IN" sz="3200" dirty="0"/>
              <a:t>Virtualization in Multi-Core Processors: </a:t>
            </a:r>
            <a:br>
              <a:rPr lang="en-IN" sz="3200" dirty="0"/>
            </a:br>
            <a:r>
              <a:rPr lang="en-IN" sz="2700" b="1" dirty="0"/>
              <a:t>Virtual Hierarchy</a:t>
            </a:r>
            <a:endParaRPr lang="en-IN" sz="3200" dirty="0"/>
          </a:p>
        </p:txBody>
      </p:sp>
      <p:sp>
        <p:nvSpPr>
          <p:cNvPr id="3" name="Content Placeholder 2"/>
          <p:cNvSpPr>
            <a:spLocks noGrp="1"/>
          </p:cNvSpPr>
          <p:nvPr>
            <p:ph idx="1"/>
          </p:nvPr>
        </p:nvSpPr>
        <p:spPr>
          <a:xfrm>
            <a:off x="100042" y="946151"/>
            <a:ext cx="8686800" cy="5340369"/>
          </a:xfrm>
        </p:spPr>
        <p:txBody>
          <a:bodyPr>
            <a:noAutofit/>
          </a:bodyPr>
          <a:lstStyle/>
          <a:p>
            <a:pPr algn="just"/>
            <a:r>
              <a:rPr lang="en-IN" sz="2000" dirty="0"/>
              <a:t>Space sharing is applied to assign three workloads to three clusters of virtual cores: namely VM0 and VM3 for database workload, VM1 and VM2 for web server workload, and VM4–VM7 for middleware workload. The basic assumption is that each workload runs in its own VM. </a:t>
            </a:r>
          </a:p>
          <a:p>
            <a:pPr algn="just"/>
            <a:r>
              <a:rPr lang="en-IN" sz="2000" dirty="0"/>
              <a:t>Space sharing applies equally within a single operating system. Statically distributing the directory among tiles can do much better, provided operating systems or hypervisors carefully map virtual pages to physical frames. </a:t>
            </a:r>
          </a:p>
        </p:txBody>
      </p:sp>
      <p:pic>
        <p:nvPicPr>
          <p:cNvPr id="93186" name="Picture 2"/>
          <p:cNvPicPr>
            <a:picLocks noChangeAspect="1" noChangeArrowheads="1"/>
          </p:cNvPicPr>
          <p:nvPr/>
        </p:nvPicPr>
        <p:blipFill>
          <a:blip r:embed="rId2"/>
          <a:srcRect/>
          <a:stretch>
            <a:fillRect/>
          </a:stretch>
        </p:blipFill>
        <p:spPr bwMode="auto">
          <a:xfrm>
            <a:off x="4714876" y="3357562"/>
            <a:ext cx="3976430" cy="3219449"/>
          </a:xfrm>
          <a:prstGeom prst="rect">
            <a:avLst/>
          </a:prstGeom>
          <a:noFill/>
          <a:ln w="9525">
            <a:noFill/>
            <a:miter lim="800000"/>
            <a:headEnd/>
            <a:tailEnd/>
          </a:ln>
          <a:effectLst/>
        </p:spPr>
      </p:pic>
      <p:sp>
        <p:nvSpPr>
          <p:cNvPr id="6" name="Rectangle 5"/>
          <p:cNvSpPr/>
          <p:nvPr/>
        </p:nvSpPr>
        <p:spPr>
          <a:xfrm>
            <a:off x="571472" y="3357562"/>
            <a:ext cx="3786214" cy="1631216"/>
          </a:xfrm>
          <a:prstGeom prst="rect">
            <a:avLst/>
          </a:prstGeom>
        </p:spPr>
        <p:txBody>
          <a:bodyPr wrap="square">
            <a:spAutoFit/>
          </a:bodyPr>
          <a:lstStyle/>
          <a:p>
            <a:pPr algn="just"/>
            <a:r>
              <a:rPr lang="en-IN" sz="2000" dirty="0"/>
              <a:t>A two-level virtual coherence and caching hierarchy is suggested that harmonizes with the assignment of tiles to the virtual clusters of VMs.</a:t>
            </a: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1414"/>
            <a:ext cx="8229600" cy="785818"/>
          </a:xfrm>
        </p:spPr>
        <p:txBody>
          <a:bodyPr>
            <a:normAutofit fontScale="90000"/>
          </a:bodyPr>
          <a:lstStyle/>
          <a:p>
            <a:r>
              <a:rPr lang="en-IN" sz="3200" dirty="0"/>
              <a:t>Virtualization in Multi-Core Processors: </a:t>
            </a:r>
            <a:br>
              <a:rPr lang="en-IN" sz="3200" dirty="0"/>
            </a:br>
            <a:r>
              <a:rPr lang="en-IN" sz="2700" b="1" dirty="0"/>
              <a:t>Virtual Hierarchy</a:t>
            </a:r>
            <a:endParaRPr lang="en-IN" sz="3200" dirty="0"/>
          </a:p>
        </p:txBody>
      </p:sp>
      <p:sp>
        <p:nvSpPr>
          <p:cNvPr id="3" name="Content Placeholder 2"/>
          <p:cNvSpPr>
            <a:spLocks noGrp="1"/>
          </p:cNvSpPr>
          <p:nvPr>
            <p:ph idx="1"/>
          </p:nvPr>
        </p:nvSpPr>
        <p:spPr>
          <a:xfrm>
            <a:off x="100042" y="946151"/>
            <a:ext cx="8686800" cy="5340369"/>
          </a:xfrm>
        </p:spPr>
        <p:txBody>
          <a:bodyPr>
            <a:noAutofit/>
          </a:bodyPr>
          <a:lstStyle/>
          <a:p>
            <a:pPr algn="just"/>
            <a:r>
              <a:rPr lang="en-IN" sz="2000" dirty="0"/>
              <a:t>Figure (b) illustrates a logical view of such a virtual cluster hierarchy in two levels. Each VM operates in a isolated fashion at the first level. </a:t>
            </a:r>
          </a:p>
          <a:p>
            <a:pPr algn="just"/>
            <a:r>
              <a:rPr lang="en-IN" sz="2000" dirty="0"/>
              <a:t>This will minimize both miss access time and performance interference with other workloads or VMs. Moreover, the shared resources of cache capacity, inter-connect links, and miss handling are mostly isolated between VMs. </a:t>
            </a:r>
            <a:endParaRPr lang="en-IN" sz="2000" b="1" dirty="0"/>
          </a:p>
          <a:p>
            <a:pPr algn="just"/>
            <a:r>
              <a:rPr lang="en-IN" sz="2000" b="1" dirty="0"/>
              <a:t>The second level maintains a globally shared memory.</a:t>
            </a:r>
            <a:r>
              <a:rPr lang="en-IN" sz="2000" dirty="0"/>
              <a:t> This facilitates dynamically repartitioning resources without costly cache flushes. Maintaining globally shared memory minimizes changes to existing system software and allows virtualization features such as content-based page sharing.</a:t>
            </a:r>
          </a:p>
        </p:txBody>
      </p:sp>
      <p:pic>
        <p:nvPicPr>
          <p:cNvPr id="93187" name="Picture 3"/>
          <p:cNvPicPr>
            <a:picLocks noChangeAspect="1" noChangeArrowheads="1"/>
          </p:cNvPicPr>
          <p:nvPr/>
        </p:nvPicPr>
        <p:blipFill>
          <a:blip r:embed="rId2"/>
          <a:srcRect/>
          <a:stretch>
            <a:fillRect/>
          </a:stretch>
        </p:blipFill>
        <p:spPr bwMode="auto">
          <a:xfrm>
            <a:off x="4938744" y="3857628"/>
            <a:ext cx="4133850" cy="2438400"/>
          </a:xfrm>
          <a:prstGeom prst="rect">
            <a:avLst/>
          </a:prstGeom>
          <a:noFill/>
          <a:ln w="9525">
            <a:noFill/>
            <a:miter lim="800000"/>
            <a:headEnd/>
            <a:tailEnd/>
          </a:ln>
          <a:effectLst/>
        </p:spPr>
      </p:pic>
      <p:sp>
        <p:nvSpPr>
          <p:cNvPr id="6" name="Rectangle 5"/>
          <p:cNvSpPr/>
          <p:nvPr/>
        </p:nvSpPr>
        <p:spPr>
          <a:xfrm>
            <a:off x="428596" y="3857628"/>
            <a:ext cx="4572000" cy="2246769"/>
          </a:xfrm>
          <a:prstGeom prst="rect">
            <a:avLst/>
          </a:prstGeom>
        </p:spPr>
        <p:txBody>
          <a:bodyPr>
            <a:spAutoFit/>
          </a:bodyPr>
          <a:lstStyle/>
          <a:p>
            <a:pPr algn="just"/>
            <a:r>
              <a:rPr lang="en-IN" sz="2000" dirty="0"/>
              <a:t>Figure shows a case study focused on consolidated server workloads in a tiled architecture.</a:t>
            </a:r>
          </a:p>
          <a:p>
            <a:pPr algn="just"/>
            <a:r>
              <a:rPr lang="en-IN" sz="2000" dirty="0"/>
              <a:t>This many-core mapping scheme can also optimize for space-shared </a:t>
            </a:r>
            <a:r>
              <a:rPr lang="en-IN" sz="2000" dirty="0" err="1"/>
              <a:t>multiprogrammed</a:t>
            </a:r>
            <a:r>
              <a:rPr lang="en-IN" sz="2000" dirty="0"/>
              <a:t> workloads in a single-OS environment.</a:t>
            </a: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1414"/>
            <a:ext cx="8229600" cy="785818"/>
          </a:xfrm>
        </p:spPr>
        <p:txBody>
          <a:bodyPr>
            <a:normAutofit fontScale="90000"/>
          </a:bodyPr>
          <a:lstStyle/>
          <a:p>
            <a:r>
              <a:rPr lang="en-IN" sz="3200" b="1" dirty="0"/>
              <a:t>VIRTUAL CLUSTERS AND RESOURCE MANAGEMENT</a:t>
            </a:r>
          </a:p>
        </p:txBody>
      </p:sp>
      <p:sp>
        <p:nvSpPr>
          <p:cNvPr id="3" name="Content Placeholder 2"/>
          <p:cNvSpPr>
            <a:spLocks noGrp="1"/>
          </p:cNvSpPr>
          <p:nvPr>
            <p:ph idx="1"/>
          </p:nvPr>
        </p:nvSpPr>
        <p:spPr>
          <a:xfrm>
            <a:off x="100042" y="803275"/>
            <a:ext cx="8686800" cy="5340369"/>
          </a:xfrm>
        </p:spPr>
        <p:txBody>
          <a:bodyPr>
            <a:noAutofit/>
          </a:bodyPr>
          <a:lstStyle/>
          <a:p>
            <a:pPr algn="just"/>
            <a:r>
              <a:rPr lang="en-IN" sz="2000" dirty="0"/>
              <a:t>Three critical design issues of virtual clusters: </a:t>
            </a:r>
          </a:p>
          <a:p>
            <a:pPr lvl="1" algn="just"/>
            <a:r>
              <a:rPr lang="en-IN" sz="2000" dirty="0"/>
              <a:t>live migration of VMs, </a:t>
            </a:r>
          </a:p>
          <a:p>
            <a:pPr lvl="1" algn="just"/>
            <a:r>
              <a:rPr lang="en-IN" sz="2000" dirty="0"/>
              <a:t>memory and file migrations, and </a:t>
            </a:r>
          </a:p>
          <a:p>
            <a:pPr lvl="1" algn="just"/>
            <a:r>
              <a:rPr lang="en-IN" sz="2000" dirty="0"/>
              <a:t>dynamic deployment of virtual clusters.</a:t>
            </a:r>
          </a:p>
          <a:p>
            <a:pPr algn="just"/>
            <a:r>
              <a:rPr lang="en-IN" sz="2000" dirty="0"/>
              <a:t>When more VMs join a network, an inefficient manual configuration always causes problems with overloading or underutilization. </a:t>
            </a:r>
          </a:p>
          <a:p>
            <a:pPr algn="just"/>
            <a:r>
              <a:rPr lang="en-IN" sz="2000" dirty="0"/>
              <a:t>Amazon’s Elastic Compute Cloud (EC2) is a good example of a web service that </a:t>
            </a:r>
            <a:r>
              <a:rPr lang="en-IN" sz="2000" b="1" dirty="0"/>
              <a:t>provides elastic computing power in a cloud. </a:t>
            </a:r>
            <a:r>
              <a:rPr lang="en-IN" sz="2000" dirty="0"/>
              <a:t>EC2 permits customers to create VMs and to manage user accounts over the time of their use. </a:t>
            </a:r>
          </a:p>
          <a:p>
            <a:pPr algn="just"/>
            <a:r>
              <a:rPr lang="en-IN" sz="2000" dirty="0"/>
              <a:t>Most virtualization platforms, including </a:t>
            </a:r>
            <a:r>
              <a:rPr lang="en-IN" sz="2000" dirty="0" err="1"/>
              <a:t>XenServer</a:t>
            </a:r>
            <a:r>
              <a:rPr lang="en-IN" sz="2000" dirty="0"/>
              <a:t> and VMware ESX Server, </a:t>
            </a:r>
            <a:r>
              <a:rPr lang="en-IN" sz="2000" b="1" dirty="0"/>
              <a:t>support a bridging mode </a:t>
            </a:r>
            <a:r>
              <a:rPr lang="en-IN" sz="2000" dirty="0"/>
              <a:t>which allows all domains to appear on the network </a:t>
            </a:r>
            <a:r>
              <a:rPr lang="en-IN" sz="2000" b="1" dirty="0"/>
              <a:t>as individual hosts</a:t>
            </a:r>
            <a:r>
              <a:rPr lang="en-IN" sz="2000" dirty="0"/>
              <a:t>. </a:t>
            </a:r>
          </a:p>
          <a:p>
            <a:pPr algn="just"/>
            <a:r>
              <a:rPr lang="en-IN" sz="2000" dirty="0"/>
              <a:t>By using this mode, VMs can communicate with one another freely through the virtual network interface card and configure the network automatically.</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4"/>
            <a:ext cx="8229600" cy="1143000"/>
          </a:xfrm>
        </p:spPr>
        <p:txBody>
          <a:bodyPr>
            <a:normAutofit/>
          </a:bodyPr>
          <a:lstStyle/>
          <a:p>
            <a:r>
              <a:rPr lang="en-IN" sz="3200" dirty="0"/>
              <a:t>Levels of Virtualization Implementation</a:t>
            </a:r>
          </a:p>
        </p:txBody>
      </p:sp>
      <p:sp>
        <p:nvSpPr>
          <p:cNvPr id="3" name="Content Placeholder 2"/>
          <p:cNvSpPr>
            <a:spLocks noGrp="1"/>
          </p:cNvSpPr>
          <p:nvPr>
            <p:ph idx="1"/>
          </p:nvPr>
        </p:nvSpPr>
        <p:spPr>
          <a:xfrm>
            <a:off x="457200" y="928670"/>
            <a:ext cx="8229600" cy="4983179"/>
          </a:xfrm>
        </p:spPr>
        <p:txBody>
          <a:bodyPr>
            <a:normAutofit/>
          </a:bodyPr>
          <a:lstStyle/>
          <a:p>
            <a:pPr algn="just"/>
            <a:r>
              <a:rPr lang="en-IN" sz="2200" b="1" dirty="0"/>
              <a:t>Library Support Level</a:t>
            </a:r>
          </a:p>
          <a:p>
            <a:pPr algn="just"/>
            <a:r>
              <a:rPr lang="en-IN" sz="2200" dirty="0"/>
              <a:t>Most applications use APIs exported by user-level libraries rather than using lengthy system calls by the OS. Since most systems provide well-documented APIs, such an interface becomes another candidate for virtualization. </a:t>
            </a:r>
          </a:p>
          <a:p>
            <a:pPr algn="just"/>
            <a:r>
              <a:rPr lang="en-IN" sz="2200" dirty="0"/>
              <a:t>Virtualization with library interfaces is possible by controlling the communication link between applications and the rest of a system through API hooks. </a:t>
            </a:r>
          </a:p>
          <a:p>
            <a:pPr algn="just"/>
            <a:r>
              <a:rPr lang="en-IN" sz="2200" dirty="0"/>
              <a:t>The software tool WINE has implemented this approach </a:t>
            </a:r>
            <a:r>
              <a:rPr lang="en-IN" sz="2200" b="1" dirty="0"/>
              <a:t>to support Windows applications on top of UNIX hosts.</a:t>
            </a:r>
          </a:p>
          <a:p>
            <a:pPr algn="just"/>
            <a:r>
              <a:rPr lang="en-IN" sz="2200" dirty="0"/>
              <a:t>Another example is the </a:t>
            </a:r>
            <a:r>
              <a:rPr lang="en-IN" sz="2200" dirty="0" err="1"/>
              <a:t>vCUDA</a:t>
            </a:r>
            <a:r>
              <a:rPr lang="en-IN" sz="2200" dirty="0"/>
              <a:t> which allows applications executing within VMs to leverage GPU hardware acceleration.</a:t>
            </a: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1414"/>
            <a:ext cx="8229600" cy="785818"/>
          </a:xfrm>
        </p:spPr>
        <p:txBody>
          <a:bodyPr>
            <a:normAutofit fontScale="90000"/>
          </a:bodyPr>
          <a:lstStyle/>
          <a:p>
            <a:r>
              <a:rPr lang="en-IN" sz="3200" dirty="0"/>
              <a:t>VIRTUAL CLUSTERS AND RESOURCE MANAGEMENT</a:t>
            </a:r>
          </a:p>
        </p:txBody>
      </p:sp>
      <p:sp>
        <p:nvSpPr>
          <p:cNvPr id="3" name="Content Placeholder 2"/>
          <p:cNvSpPr>
            <a:spLocks noGrp="1"/>
          </p:cNvSpPr>
          <p:nvPr>
            <p:ph idx="1"/>
          </p:nvPr>
        </p:nvSpPr>
        <p:spPr>
          <a:xfrm>
            <a:off x="100042" y="803275"/>
            <a:ext cx="8686800" cy="5340369"/>
          </a:xfrm>
        </p:spPr>
        <p:txBody>
          <a:bodyPr>
            <a:noAutofit/>
          </a:bodyPr>
          <a:lstStyle/>
          <a:p>
            <a:pPr algn="just"/>
            <a:r>
              <a:rPr lang="en-IN" sz="2000" dirty="0"/>
              <a:t>When using </a:t>
            </a:r>
            <a:r>
              <a:rPr lang="en-IN" sz="2000" i="1" dirty="0"/>
              <a:t>Bridged mode</a:t>
            </a:r>
            <a:r>
              <a:rPr lang="en-IN" sz="2000" dirty="0"/>
              <a:t>, all of the guest virtual machines appear within the same subnet as the host physical machine. All other physical machines on the same physical network are aware of the virtual machines, and can access the virtual machines. Bridging operates on Layer 2 of the OSI networking model.</a:t>
            </a:r>
          </a:p>
        </p:txBody>
      </p:sp>
      <p:pic>
        <p:nvPicPr>
          <p:cNvPr id="1027" name="Picture 3"/>
          <p:cNvPicPr>
            <a:picLocks noChangeAspect="1" noChangeArrowheads="1"/>
          </p:cNvPicPr>
          <p:nvPr/>
        </p:nvPicPr>
        <p:blipFill>
          <a:blip r:embed="rId2"/>
          <a:srcRect/>
          <a:stretch>
            <a:fillRect/>
          </a:stretch>
        </p:blipFill>
        <p:spPr bwMode="auto">
          <a:xfrm>
            <a:off x="280998" y="2428868"/>
            <a:ext cx="8362968" cy="4167729"/>
          </a:xfrm>
          <a:prstGeom prst="rect">
            <a:avLst/>
          </a:prstGeom>
          <a:noFill/>
          <a:ln w="9525">
            <a:noFill/>
            <a:miter lim="800000"/>
            <a:headEnd/>
            <a:tailEnd/>
          </a:ln>
          <a:effectLst/>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1414"/>
            <a:ext cx="8229600" cy="785818"/>
          </a:xfrm>
        </p:spPr>
        <p:txBody>
          <a:bodyPr>
            <a:normAutofit fontScale="90000"/>
          </a:bodyPr>
          <a:lstStyle/>
          <a:p>
            <a:r>
              <a:rPr lang="en-IN" sz="3200" dirty="0"/>
              <a:t>VIRTUAL CLUSTERS AND RESOURCE MANAGEMENT</a:t>
            </a:r>
          </a:p>
        </p:txBody>
      </p:sp>
      <p:sp>
        <p:nvSpPr>
          <p:cNvPr id="3" name="Content Placeholder 2"/>
          <p:cNvSpPr>
            <a:spLocks noGrp="1"/>
          </p:cNvSpPr>
          <p:nvPr>
            <p:ph idx="1"/>
          </p:nvPr>
        </p:nvSpPr>
        <p:spPr>
          <a:xfrm>
            <a:off x="100042" y="803275"/>
            <a:ext cx="8686800" cy="5340369"/>
          </a:xfrm>
        </p:spPr>
        <p:txBody>
          <a:bodyPr>
            <a:noAutofit/>
          </a:bodyPr>
          <a:lstStyle/>
          <a:p>
            <a:pPr algn="just"/>
            <a:r>
              <a:rPr lang="en-IN" sz="2000" b="1" dirty="0"/>
              <a:t>Physical versus Virtual Clusters:</a:t>
            </a:r>
          </a:p>
          <a:p>
            <a:pPr algn="just"/>
            <a:r>
              <a:rPr lang="en-IN" sz="2000" dirty="0"/>
              <a:t>Virtual clusters are built with VMs installed at distributed servers from one or more physical clusters. The VMs in a virtual cluster are interconnected logically by a virtual network across several physical networks. </a:t>
            </a:r>
          </a:p>
          <a:p>
            <a:pPr algn="just"/>
            <a:r>
              <a:rPr lang="en-IN" sz="2000" dirty="0"/>
              <a:t>Figure next illustrates the concepts of virtual clusters and physical clusters. Each virtual cluster is formed with physical machines or a VM hosted by multiple physical clusters. </a:t>
            </a:r>
            <a:r>
              <a:rPr lang="en-IN" sz="2000" b="1" dirty="0"/>
              <a:t>The provisioning of VMs to a virtual cluster is done dynamically to have the following  properties:</a:t>
            </a:r>
          </a:p>
          <a:p>
            <a:pPr lvl="1" algn="just"/>
            <a:r>
              <a:rPr lang="en-IN" sz="2000" dirty="0"/>
              <a:t>Multiple VMs running with different </a:t>
            </a:r>
            <a:r>
              <a:rPr lang="en-IN" sz="2000" dirty="0" err="1"/>
              <a:t>OSes</a:t>
            </a:r>
            <a:r>
              <a:rPr lang="en-IN" sz="2000" dirty="0"/>
              <a:t> can be deployed on the same physical node.</a:t>
            </a:r>
          </a:p>
          <a:p>
            <a:pPr lvl="1" algn="just"/>
            <a:r>
              <a:rPr lang="en-IN" sz="2000" dirty="0"/>
              <a:t>A VM runs with a guest OS, which is often different from the host OS, that manages the resources in the physical machine, where the VM is implemented.</a:t>
            </a:r>
          </a:p>
          <a:p>
            <a:pPr lvl="1" algn="just"/>
            <a:r>
              <a:rPr lang="en-IN" sz="2000" dirty="0"/>
              <a:t>T</a:t>
            </a:r>
            <a:r>
              <a:rPr lang="en-IN" sz="2000" b="1" dirty="0"/>
              <a:t>he purpose of using VMs is to consolidate multiple functionalities on the same server. </a:t>
            </a:r>
            <a:r>
              <a:rPr lang="en-IN" sz="2000" dirty="0"/>
              <a:t>This will greatly enhance server utilization and application flexibility.</a:t>
            </a: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1414"/>
            <a:ext cx="8229600" cy="785818"/>
          </a:xfrm>
        </p:spPr>
        <p:txBody>
          <a:bodyPr>
            <a:normAutofit fontScale="90000"/>
          </a:bodyPr>
          <a:lstStyle/>
          <a:p>
            <a:r>
              <a:rPr lang="en-IN" sz="3200" dirty="0"/>
              <a:t>VIRTUAL CLUSTERS AND RESOURCE MANAGEMENT</a:t>
            </a:r>
          </a:p>
        </p:txBody>
      </p:sp>
      <p:sp>
        <p:nvSpPr>
          <p:cNvPr id="3" name="Content Placeholder 2"/>
          <p:cNvSpPr>
            <a:spLocks noGrp="1"/>
          </p:cNvSpPr>
          <p:nvPr>
            <p:ph idx="1"/>
          </p:nvPr>
        </p:nvSpPr>
        <p:spPr>
          <a:xfrm>
            <a:off x="100042" y="803275"/>
            <a:ext cx="8686800" cy="5340369"/>
          </a:xfrm>
        </p:spPr>
        <p:txBody>
          <a:bodyPr>
            <a:noAutofit/>
          </a:bodyPr>
          <a:lstStyle/>
          <a:p>
            <a:pPr algn="just"/>
            <a:r>
              <a:rPr lang="en-IN" sz="2000" b="1" dirty="0"/>
              <a:t>Physical versus Virtual Clusters:</a:t>
            </a:r>
          </a:p>
          <a:p>
            <a:pPr algn="just"/>
            <a:r>
              <a:rPr lang="en-IN" sz="2000" dirty="0"/>
              <a:t>VMs can be replicated in multiple servers for </a:t>
            </a:r>
            <a:r>
              <a:rPr lang="en-IN" sz="2000" b="1" dirty="0"/>
              <a:t>distributed parallelism, fault tolerance, and disaster recovery</a:t>
            </a:r>
            <a:r>
              <a:rPr lang="en-IN" sz="2000" dirty="0"/>
              <a:t>.</a:t>
            </a:r>
          </a:p>
          <a:p>
            <a:pPr algn="just"/>
            <a:r>
              <a:rPr lang="en-IN" sz="2000" b="1" dirty="0"/>
              <a:t>The size (number of nodes) of a virtual cluster can grow or shrink dynamically,</a:t>
            </a:r>
            <a:r>
              <a:rPr lang="en-IN" sz="2000" dirty="0"/>
              <a:t> similar to the way an </a:t>
            </a:r>
            <a:r>
              <a:rPr lang="en-IN" sz="2000" b="1" dirty="0"/>
              <a:t>overlay network</a:t>
            </a:r>
            <a:r>
              <a:rPr lang="en-IN" sz="2000" dirty="0"/>
              <a:t> varies in size in </a:t>
            </a:r>
            <a:r>
              <a:rPr lang="en-IN" sz="2000" b="1" dirty="0"/>
              <a:t>a peer-to-peer (P2P) network</a:t>
            </a:r>
            <a:r>
              <a:rPr lang="en-IN" sz="2000" dirty="0"/>
              <a:t>.</a:t>
            </a:r>
          </a:p>
          <a:p>
            <a:pPr algn="just"/>
            <a:r>
              <a:rPr lang="en-IN" sz="2000" dirty="0"/>
              <a:t>The failure of any physical nodes may disable some VMs installed on the failing nodes. But </a:t>
            </a:r>
            <a:r>
              <a:rPr lang="en-IN" sz="2000" b="1" dirty="0"/>
              <a:t>the failure of VMs will not pull down the host system</a:t>
            </a:r>
            <a:r>
              <a:rPr lang="en-IN" sz="2000" dirty="0"/>
              <a:t>.</a:t>
            </a:r>
            <a:endParaRPr lang="en-US" sz="2000" b="1" dirty="0"/>
          </a:p>
          <a:p>
            <a:pPr algn="just"/>
            <a:endParaRPr lang="en-US" sz="2000" b="1" dirty="0"/>
          </a:p>
          <a:p>
            <a:pPr algn="just"/>
            <a:endParaRPr lang="en-US" sz="2000" b="1" dirty="0"/>
          </a:p>
          <a:p>
            <a:pPr algn="just"/>
            <a:endParaRPr lang="en-US" sz="2000" b="1" dirty="0"/>
          </a:p>
          <a:p>
            <a:pPr algn="just"/>
            <a:endParaRPr lang="en-US" sz="2000" b="1" dirty="0"/>
          </a:p>
          <a:p>
            <a:pPr algn="just"/>
            <a:endParaRPr lang="en-US" sz="2000" b="1" dirty="0"/>
          </a:p>
          <a:p>
            <a:pPr algn="just"/>
            <a:endParaRPr lang="en-US" sz="2000" b="1" dirty="0"/>
          </a:p>
          <a:p>
            <a:pPr algn="just"/>
            <a:endParaRPr lang="en-US" sz="2000" b="1" dirty="0"/>
          </a:p>
        </p:txBody>
      </p:sp>
      <p:pic>
        <p:nvPicPr>
          <p:cNvPr id="94210" name="Picture 2"/>
          <p:cNvPicPr>
            <a:picLocks noChangeAspect="1" noChangeArrowheads="1"/>
          </p:cNvPicPr>
          <p:nvPr/>
        </p:nvPicPr>
        <p:blipFill>
          <a:blip r:embed="rId2"/>
          <a:srcRect/>
          <a:stretch>
            <a:fillRect/>
          </a:stretch>
        </p:blipFill>
        <p:spPr bwMode="auto">
          <a:xfrm>
            <a:off x="2357422" y="3533763"/>
            <a:ext cx="4894597" cy="2609881"/>
          </a:xfrm>
          <a:prstGeom prst="rect">
            <a:avLst/>
          </a:prstGeom>
          <a:noFill/>
          <a:ln w="9525">
            <a:noFill/>
            <a:miter lim="800000"/>
            <a:headEnd/>
            <a:tailEnd/>
          </a:ln>
          <a:effectLst/>
        </p:spPr>
      </p:pic>
      <p:sp>
        <p:nvSpPr>
          <p:cNvPr id="5" name="Rectangle 4"/>
          <p:cNvSpPr/>
          <p:nvPr/>
        </p:nvSpPr>
        <p:spPr>
          <a:xfrm>
            <a:off x="714348" y="6211668"/>
            <a:ext cx="7500990" cy="338554"/>
          </a:xfrm>
          <a:prstGeom prst="rect">
            <a:avLst/>
          </a:prstGeom>
        </p:spPr>
        <p:txBody>
          <a:bodyPr wrap="square">
            <a:spAutoFit/>
          </a:bodyPr>
          <a:lstStyle/>
          <a:p>
            <a:pPr algn="just"/>
            <a:r>
              <a:rPr lang="en-IN" sz="1600" dirty="0"/>
              <a:t>A cloud platform with four virtual clusters over three physical clusters shaded differently.</a:t>
            </a:r>
            <a:endParaRPr lang="en-IN" sz="1600" b="1" dirty="0"/>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1414"/>
            <a:ext cx="8229600" cy="785818"/>
          </a:xfrm>
        </p:spPr>
        <p:txBody>
          <a:bodyPr>
            <a:normAutofit fontScale="90000"/>
          </a:bodyPr>
          <a:lstStyle/>
          <a:p>
            <a:r>
              <a:rPr lang="en-IN" sz="3200" dirty="0"/>
              <a:t>VIRTUAL CLUSTERS AND RESOURCE MANAGEMENT</a:t>
            </a:r>
          </a:p>
        </p:txBody>
      </p:sp>
      <p:sp>
        <p:nvSpPr>
          <p:cNvPr id="3" name="Content Placeholder 2"/>
          <p:cNvSpPr>
            <a:spLocks noGrp="1"/>
          </p:cNvSpPr>
          <p:nvPr>
            <p:ph idx="1"/>
          </p:nvPr>
        </p:nvSpPr>
        <p:spPr>
          <a:xfrm>
            <a:off x="100042" y="714356"/>
            <a:ext cx="8686800" cy="5340369"/>
          </a:xfrm>
        </p:spPr>
        <p:txBody>
          <a:bodyPr>
            <a:noAutofit/>
          </a:bodyPr>
          <a:lstStyle/>
          <a:p>
            <a:pPr algn="just"/>
            <a:r>
              <a:rPr lang="en-IN" sz="2000" b="1" dirty="0"/>
              <a:t>Physical versus Virtual Clusters: </a:t>
            </a:r>
            <a:r>
              <a:rPr lang="en-IN" sz="2000" dirty="0"/>
              <a:t>Since system virtualization has been widely used, </a:t>
            </a:r>
            <a:r>
              <a:rPr lang="en-IN" sz="2000" b="1" dirty="0"/>
              <a:t>it is necessary to effectively manage VMs running on a mass of physical computing nodes </a:t>
            </a:r>
            <a:r>
              <a:rPr lang="en-IN" sz="2000" dirty="0"/>
              <a:t>(also called virtual clusters) and consequently build a high-performance virtualized computing environment. </a:t>
            </a:r>
          </a:p>
          <a:p>
            <a:pPr algn="just"/>
            <a:r>
              <a:rPr lang="en-IN" sz="2000" b="1" dirty="0"/>
              <a:t>This involves virtual cluster deployment, monitoring and management over large-scale clusters, as well as resource scheduling, load balancing, server consolidation, fault tolerance, and other techniques. </a:t>
            </a:r>
          </a:p>
          <a:p>
            <a:pPr algn="just"/>
            <a:r>
              <a:rPr lang="en-IN" sz="2000" b="1" dirty="0"/>
              <a:t>In a virtual cluster system, it is quite important to store </a:t>
            </a:r>
            <a:r>
              <a:rPr lang="en-IN" sz="2000" dirty="0"/>
              <a:t>the large number of VM images efficiently.</a:t>
            </a:r>
            <a:endParaRPr lang="en-IN" sz="2000" b="1" dirty="0"/>
          </a:p>
        </p:txBody>
      </p:sp>
      <p:pic>
        <p:nvPicPr>
          <p:cNvPr id="95234" name="Picture 2"/>
          <p:cNvPicPr>
            <a:picLocks noChangeAspect="1" noChangeArrowheads="1"/>
          </p:cNvPicPr>
          <p:nvPr/>
        </p:nvPicPr>
        <p:blipFill>
          <a:blip r:embed="rId2"/>
          <a:srcRect/>
          <a:stretch>
            <a:fillRect/>
          </a:stretch>
        </p:blipFill>
        <p:spPr bwMode="auto">
          <a:xfrm>
            <a:off x="571472" y="3724275"/>
            <a:ext cx="6210300" cy="3133725"/>
          </a:xfrm>
          <a:prstGeom prst="rect">
            <a:avLst/>
          </a:prstGeom>
          <a:noFill/>
          <a:ln w="9525">
            <a:noFill/>
            <a:miter lim="800000"/>
            <a:headEnd/>
            <a:tailEnd/>
          </a:ln>
          <a:effectLst/>
        </p:spPr>
      </p:pic>
      <p:sp>
        <p:nvSpPr>
          <p:cNvPr id="7" name="Rectangle 6"/>
          <p:cNvSpPr/>
          <p:nvPr/>
        </p:nvSpPr>
        <p:spPr>
          <a:xfrm>
            <a:off x="7000892" y="4286256"/>
            <a:ext cx="2143108" cy="1200329"/>
          </a:xfrm>
          <a:prstGeom prst="rect">
            <a:avLst/>
          </a:prstGeom>
        </p:spPr>
        <p:txBody>
          <a:bodyPr wrap="square">
            <a:spAutoFit/>
          </a:bodyPr>
          <a:lstStyle/>
          <a:p>
            <a:r>
              <a:rPr lang="en-IN" dirty="0"/>
              <a:t>Fig: The concept of a virtual cluster based on application partitioning.</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1414"/>
            <a:ext cx="8229600" cy="785818"/>
          </a:xfrm>
        </p:spPr>
        <p:txBody>
          <a:bodyPr>
            <a:normAutofit/>
          </a:bodyPr>
          <a:lstStyle/>
          <a:p>
            <a:r>
              <a:rPr lang="en-IN" sz="2800" dirty="0"/>
              <a:t>Physical versus Virtual Clusters:</a:t>
            </a:r>
          </a:p>
        </p:txBody>
      </p:sp>
      <p:sp>
        <p:nvSpPr>
          <p:cNvPr id="3" name="Content Placeholder 2"/>
          <p:cNvSpPr>
            <a:spLocks noGrp="1"/>
          </p:cNvSpPr>
          <p:nvPr>
            <p:ph idx="1"/>
          </p:nvPr>
        </p:nvSpPr>
        <p:spPr>
          <a:xfrm>
            <a:off x="100042" y="714356"/>
            <a:ext cx="8686800" cy="5340369"/>
          </a:xfrm>
        </p:spPr>
        <p:txBody>
          <a:bodyPr>
            <a:noAutofit/>
          </a:bodyPr>
          <a:lstStyle/>
          <a:p>
            <a:pPr algn="just"/>
            <a:r>
              <a:rPr lang="en-IN" sz="2200" b="1" dirty="0"/>
              <a:t>Fast Deployment and Effective Scheduling:</a:t>
            </a:r>
          </a:p>
          <a:p>
            <a:pPr algn="just"/>
            <a:r>
              <a:rPr lang="en-IN" sz="2200" dirty="0"/>
              <a:t>The system should have the capability of fast deployment. Deployment means two things:</a:t>
            </a:r>
          </a:p>
          <a:p>
            <a:pPr algn="just"/>
            <a:r>
              <a:rPr lang="en-IN" sz="2200" b="1" dirty="0"/>
              <a:t>To construct and distribute software stacks (OS, libraries, applications) to a physical node inside clusters as fast as possible, and </a:t>
            </a:r>
          </a:p>
          <a:p>
            <a:pPr algn="just"/>
            <a:r>
              <a:rPr lang="en-IN" sz="2200" b="1" dirty="0"/>
              <a:t>To quickly switch runtime environments from one user’s virtual cluster to another user’s virtual cluster. </a:t>
            </a:r>
          </a:p>
          <a:p>
            <a:pPr algn="just"/>
            <a:r>
              <a:rPr lang="en-IN" sz="2200" dirty="0"/>
              <a:t>If one user finishes using his system, the corresponding virtual cluster should shut down or suspend quickly to save the resources to run other VMs for other users.</a:t>
            </a:r>
          </a:p>
          <a:p>
            <a:pPr algn="just"/>
            <a:r>
              <a:rPr lang="en-IN" sz="2200" b="1" dirty="0"/>
              <a:t>The live migration of VMs </a:t>
            </a:r>
            <a:r>
              <a:rPr lang="en-IN" sz="2200" dirty="0"/>
              <a:t>allows workloads of one node to transfer to another node. </a:t>
            </a:r>
          </a:p>
          <a:p>
            <a:pPr algn="just"/>
            <a:r>
              <a:rPr lang="en-IN" sz="2200" dirty="0"/>
              <a:t>The potential overhead caused by live migrations of VMs cannot be ignored.</a:t>
            </a:r>
            <a:endParaRPr lang="en-IN" sz="2200" b="1" dirty="0"/>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1414"/>
            <a:ext cx="8229600" cy="785818"/>
          </a:xfrm>
        </p:spPr>
        <p:txBody>
          <a:bodyPr>
            <a:normAutofit/>
          </a:bodyPr>
          <a:lstStyle/>
          <a:p>
            <a:r>
              <a:rPr lang="en-IN" sz="3200" dirty="0"/>
              <a:t>Physical versus Virtual Clusters:</a:t>
            </a:r>
          </a:p>
        </p:txBody>
      </p:sp>
      <p:sp>
        <p:nvSpPr>
          <p:cNvPr id="3" name="Content Placeholder 2"/>
          <p:cNvSpPr>
            <a:spLocks noGrp="1"/>
          </p:cNvSpPr>
          <p:nvPr>
            <p:ph idx="1"/>
          </p:nvPr>
        </p:nvSpPr>
        <p:spPr>
          <a:xfrm>
            <a:off x="100042" y="1089027"/>
            <a:ext cx="8686800" cy="5340369"/>
          </a:xfrm>
        </p:spPr>
        <p:txBody>
          <a:bodyPr>
            <a:noAutofit/>
          </a:bodyPr>
          <a:lstStyle/>
          <a:p>
            <a:pPr algn="just"/>
            <a:r>
              <a:rPr lang="en-IN" sz="2200" b="1" dirty="0"/>
              <a:t>High-Performance Virtual Storage:</a:t>
            </a:r>
          </a:p>
          <a:p>
            <a:pPr algn="just"/>
            <a:r>
              <a:rPr lang="en-IN" sz="2200" dirty="0"/>
              <a:t>The </a:t>
            </a:r>
            <a:r>
              <a:rPr lang="en-IN" sz="2200" b="1" dirty="0"/>
              <a:t>template VM </a:t>
            </a:r>
            <a:r>
              <a:rPr lang="en-IN" sz="2200" dirty="0"/>
              <a:t>can be distributed to several physical hosts in the cluster to customize the VMs. </a:t>
            </a:r>
          </a:p>
          <a:p>
            <a:pPr algn="just"/>
            <a:r>
              <a:rPr lang="en-IN" sz="2200" dirty="0"/>
              <a:t>Existing software packages reduce the time for customization as well as switching virtual environments. It is important to efficiently manage the disk spaces occupied by template software packages. </a:t>
            </a:r>
          </a:p>
          <a:p>
            <a:pPr algn="just"/>
            <a:r>
              <a:rPr lang="en-IN" sz="2200" dirty="0"/>
              <a:t>Some storage architecture design can be applied </a:t>
            </a:r>
            <a:r>
              <a:rPr lang="en-IN" sz="2200" b="1" dirty="0"/>
              <a:t>to reduce duplicated blocks in a distributed file system of virtual clusters.</a:t>
            </a:r>
            <a:r>
              <a:rPr lang="en-IN" sz="2200" dirty="0"/>
              <a:t> Hash values are used to compare the contents of data blocks. Users have their own profiles which store the identification of the data blocks for corresponding VMs in a user-specific virtual cluster. </a:t>
            </a:r>
          </a:p>
          <a:p>
            <a:pPr algn="just"/>
            <a:r>
              <a:rPr lang="en-IN" sz="2200" dirty="0"/>
              <a:t>New blocks are created when users modify the corresponding data. Newly created blocks are identified in the users’ profiles.</a:t>
            </a:r>
            <a:endParaRPr lang="en-IN" sz="2200" b="1" dirty="0"/>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1414"/>
            <a:ext cx="8229600" cy="785818"/>
          </a:xfrm>
        </p:spPr>
        <p:txBody>
          <a:bodyPr>
            <a:normAutofit/>
          </a:bodyPr>
          <a:lstStyle/>
          <a:p>
            <a:r>
              <a:rPr lang="en-IN" sz="3200" dirty="0"/>
              <a:t>Physical versus Virtual Clusters:</a:t>
            </a:r>
          </a:p>
        </p:txBody>
      </p:sp>
      <p:sp>
        <p:nvSpPr>
          <p:cNvPr id="3" name="Content Placeholder 2"/>
          <p:cNvSpPr>
            <a:spLocks noGrp="1"/>
          </p:cNvSpPr>
          <p:nvPr>
            <p:ph idx="1"/>
          </p:nvPr>
        </p:nvSpPr>
        <p:spPr>
          <a:xfrm>
            <a:off x="100042" y="946151"/>
            <a:ext cx="8686800" cy="5340369"/>
          </a:xfrm>
        </p:spPr>
        <p:txBody>
          <a:bodyPr>
            <a:noAutofit/>
          </a:bodyPr>
          <a:lstStyle/>
          <a:p>
            <a:pPr algn="just"/>
            <a:r>
              <a:rPr lang="en-IN" sz="2200" b="1" dirty="0"/>
              <a:t>High-Performance Virtual Storage:</a:t>
            </a:r>
          </a:p>
          <a:p>
            <a:pPr algn="just"/>
            <a:r>
              <a:rPr lang="en-IN" sz="2200" dirty="0"/>
              <a:t>There are four steps to deploy a group of VMs onto a target cluster: </a:t>
            </a:r>
            <a:r>
              <a:rPr lang="en-IN" sz="2200" b="1" dirty="0"/>
              <a:t>preparing the disk image, configuring the VMs, choosing the destination nodes, and executing the VM deployment command on every host. </a:t>
            </a:r>
          </a:p>
          <a:p>
            <a:pPr algn="just"/>
            <a:r>
              <a:rPr lang="en-IN" sz="2200" dirty="0"/>
              <a:t>A template is a disk image that includes a preinstalled operating system with or without certain application software. </a:t>
            </a:r>
          </a:p>
          <a:p>
            <a:pPr algn="just"/>
            <a:r>
              <a:rPr lang="en-IN" sz="2200" dirty="0"/>
              <a:t>Templates could implement the </a:t>
            </a:r>
            <a:r>
              <a:rPr lang="en-IN" sz="2200" b="1" dirty="0"/>
              <a:t>COW </a:t>
            </a:r>
            <a:r>
              <a:rPr lang="en-IN" sz="2200" dirty="0"/>
              <a:t>(Copy on Write) format. A new COW backup file is very small and easy to create and transfer. </a:t>
            </a:r>
            <a:r>
              <a:rPr lang="en-IN" sz="2200" b="1" dirty="0"/>
              <a:t>Therefore, it definitely reduces disk space consumption.</a:t>
            </a:r>
            <a:r>
              <a:rPr lang="en-IN" sz="2200" dirty="0"/>
              <a:t> </a:t>
            </a:r>
          </a:p>
          <a:p>
            <a:pPr algn="just"/>
            <a:r>
              <a:rPr lang="en-IN" sz="2200" dirty="0"/>
              <a:t>Every VM </a:t>
            </a:r>
            <a:r>
              <a:rPr lang="en-IN" sz="2200" b="1" dirty="0"/>
              <a:t>is configured </a:t>
            </a:r>
            <a:r>
              <a:rPr lang="en-IN" sz="2200" dirty="0"/>
              <a:t>with a name, disk image, network setting, and allocated CPU and memory.</a:t>
            </a:r>
          </a:p>
          <a:p>
            <a:pPr algn="just"/>
            <a:r>
              <a:rPr lang="en-IN" sz="2200" dirty="0"/>
              <a:t>VMs with the same configurations could use pre-edited profiles to simplify the process..</a:t>
            </a:r>
            <a:endParaRPr lang="en-IN" sz="2200" b="1" dirty="0"/>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1414"/>
            <a:ext cx="8229600" cy="785818"/>
          </a:xfrm>
        </p:spPr>
        <p:txBody>
          <a:bodyPr>
            <a:normAutofit fontScale="90000"/>
          </a:bodyPr>
          <a:lstStyle/>
          <a:p>
            <a:r>
              <a:rPr lang="en-IN" sz="3200" dirty="0"/>
              <a:t>VIRTUAL CLUSTERS AND RESOURCE MANAGEMENT</a:t>
            </a:r>
          </a:p>
        </p:txBody>
      </p:sp>
      <p:sp>
        <p:nvSpPr>
          <p:cNvPr id="3" name="Content Placeholder 2"/>
          <p:cNvSpPr>
            <a:spLocks noGrp="1"/>
          </p:cNvSpPr>
          <p:nvPr>
            <p:ph idx="1"/>
          </p:nvPr>
        </p:nvSpPr>
        <p:spPr>
          <a:xfrm>
            <a:off x="100042" y="803275"/>
            <a:ext cx="8686800" cy="5340369"/>
          </a:xfrm>
        </p:spPr>
        <p:txBody>
          <a:bodyPr>
            <a:noAutofit/>
          </a:bodyPr>
          <a:lstStyle/>
          <a:p>
            <a:pPr algn="just"/>
            <a:r>
              <a:rPr lang="en-IN" sz="2400" b="1" dirty="0"/>
              <a:t>Live VM Migration Steps and Performance Effects:</a:t>
            </a:r>
          </a:p>
          <a:p>
            <a:pPr algn="just"/>
            <a:r>
              <a:rPr lang="en-IN" sz="2400" dirty="0"/>
              <a:t>When a VM fails, its role could be replaced by another VM on a different node, as long as they both run with the </a:t>
            </a:r>
            <a:r>
              <a:rPr lang="en-IN" sz="2400" b="1" dirty="0"/>
              <a:t>same guest OS.</a:t>
            </a:r>
          </a:p>
          <a:p>
            <a:pPr algn="just"/>
            <a:r>
              <a:rPr lang="en-IN" sz="2400" dirty="0"/>
              <a:t>But if its residing </a:t>
            </a:r>
            <a:r>
              <a:rPr lang="en-IN" sz="2400" b="1" dirty="0"/>
              <a:t>host node fails</a:t>
            </a:r>
            <a:r>
              <a:rPr lang="en-IN" sz="2400" dirty="0"/>
              <a:t>, a VM must stop playing its role, this problem can be mitigated with VM life migration.</a:t>
            </a:r>
          </a:p>
          <a:p>
            <a:r>
              <a:rPr lang="en-IN" sz="2400" dirty="0"/>
              <a:t>Figure next shows the process of life migration of a VM from host A to host B. The migration copies the </a:t>
            </a:r>
            <a:r>
              <a:rPr lang="en-IN" sz="2400" b="1" dirty="0"/>
              <a:t>VM state file from the storage area to the host machine</a:t>
            </a:r>
            <a:r>
              <a:rPr lang="en-IN" sz="2400" dirty="0"/>
              <a:t>. </a:t>
            </a: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1414"/>
            <a:ext cx="8229600" cy="785818"/>
          </a:xfrm>
        </p:spPr>
        <p:txBody>
          <a:bodyPr>
            <a:normAutofit fontScale="90000"/>
          </a:bodyPr>
          <a:lstStyle/>
          <a:p>
            <a:r>
              <a:rPr lang="en-IN" sz="3200" dirty="0"/>
              <a:t>VIRTUAL CLUSTERS AND RESOURCE MANAGEMENT</a:t>
            </a:r>
          </a:p>
        </p:txBody>
      </p:sp>
      <p:sp>
        <p:nvSpPr>
          <p:cNvPr id="3" name="Content Placeholder 2"/>
          <p:cNvSpPr>
            <a:spLocks noGrp="1"/>
          </p:cNvSpPr>
          <p:nvPr>
            <p:ph idx="1"/>
          </p:nvPr>
        </p:nvSpPr>
        <p:spPr>
          <a:xfrm>
            <a:off x="100042" y="714356"/>
            <a:ext cx="8686800" cy="5340369"/>
          </a:xfrm>
        </p:spPr>
        <p:txBody>
          <a:bodyPr>
            <a:noAutofit/>
          </a:bodyPr>
          <a:lstStyle/>
          <a:p>
            <a:pPr algn="just"/>
            <a:r>
              <a:rPr lang="en-IN" sz="2400" b="1" dirty="0"/>
              <a:t>Live VM Migration Steps and Performance Effects:</a:t>
            </a:r>
          </a:p>
        </p:txBody>
      </p:sp>
      <p:pic>
        <p:nvPicPr>
          <p:cNvPr id="1026" name="Picture 2"/>
          <p:cNvPicPr>
            <a:picLocks noChangeAspect="1" noChangeArrowheads="1"/>
          </p:cNvPicPr>
          <p:nvPr/>
        </p:nvPicPr>
        <p:blipFill>
          <a:blip r:embed="rId2"/>
          <a:srcRect/>
          <a:stretch>
            <a:fillRect/>
          </a:stretch>
        </p:blipFill>
        <p:spPr bwMode="auto">
          <a:xfrm>
            <a:off x="1000099" y="1142984"/>
            <a:ext cx="6952831" cy="5715016"/>
          </a:xfrm>
          <a:prstGeom prst="rect">
            <a:avLst/>
          </a:prstGeom>
          <a:noFill/>
          <a:ln w="9525">
            <a:noFill/>
            <a:miter lim="800000"/>
            <a:headEnd/>
            <a:tailEnd/>
          </a:ln>
          <a:effectLst/>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IN" sz="2800" dirty="0"/>
              <a:t>Live VM Migration Steps and Performance Effects:</a:t>
            </a:r>
            <a:br>
              <a:rPr lang="en-IN" sz="2800" dirty="0"/>
            </a:br>
            <a:endParaRPr lang="en-IN" sz="2800" dirty="0"/>
          </a:p>
        </p:txBody>
      </p:sp>
      <p:sp>
        <p:nvSpPr>
          <p:cNvPr id="3" name="Content Placeholder 2"/>
          <p:cNvSpPr>
            <a:spLocks noGrp="1"/>
          </p:cNvSpPr>
          <p:nvPr>
            <p:ph idx="1"/>
          </p:nvPr>
        </p:nvSpPr>
        <p:spPr>
          <a:xfrm>
            <a:off x="171480" y="1089027"/>
            <a:ext cx="8686800" cy="5126055"/>
          </a:xfrm>
        </p:spPr>
        <p:txBody>
          <a:bodyPr>
            <a:noAutofit/>
          </a:bodyPr>
          <a:lstStyle/>
          <a:p>
            <a:pPr algn="just"/>
            <a:r>
              <a:rPr lang="en-IN" sz="2000" dirty="0"/>
              <a:t>As shown in Figure, live migration of a VM consists of the following six steps:</a:t>
            </a:r>
          </a:p>
          <a:p>
            <a:pPr algn="just"/>
            <a:r>
              <a:rPr lang="en-IN" sz="2000" b="1" dirty="0"/>
              <a:t>Steps 0 and 1:</a:t>
            </a:r>
            <a:r>
              <a:rPr lang="en-IN" sz="2000" dirty="0"/>
              <a:t> </a:t>
            </a:r>
            <a:r>
              <a:rPr lang="en-IN" sz="2000" b="1" dirty="0"/>
              <a:t>Start migration.</a:t>
            </a:r>
            <a:r>
              <a:rPr lang="en-IN" sz="2000" dirty="0"/>
              <a:t> This step makes preparations for the migration, including determining the migrating VM and the destination host. </a:t>
            </a:r>
          </a:p>
          <a:p>
            <a:pPr algn="just"/>
            <a:r>
              <a:rPr lang="en-IN" sz="2000" dirty="0"/>
              <a:t>In most circumstances, the migration is automatically started by strategies such as load balancing and server consolidation.</a:t>
            </a:r>
          </a:p>
          <a:p>
            <a:pPr algn="just"/>
            <a:r>
              <a:rPr lang="en-IN" sz="2000" b="1" dirty="0"/>
              <a:t>Steps 2:</a:t>
            </a:r>
            <a:r>
              <a:rPr lang="en-IN" sz="2000" dirty="0"/>
              <a:t> </a:t>
            </a:r>
            <a:r>
              <a:rPr lang="en-IN" sz="2000" b="1" dirty="0"/>
              <a:t>Transfer memory.</a:t>
            </a:r>
            <a:r>
              <a:rPr lang="en-IN" sz="2000" dirty="0"/>
              <a:t> The whole execution state of the VM is stored in memory, sending the VM’s memory to the destination node ensures continuity of the service provided by the VM. </a:t>
            </a:r>
          </a:p>
          <a:p>
            <a:pPr algn="just"/>
            <a:r>
              <a:rPr lang="en-IN" sz="2000" dirty="0"/>
              <a:t>All of the memory data is transferred in the first round, and then the migration controller recopies the memory data which is changed in the last round. These steps keep iterating until the dirty portion of the memory is small enough to handle the final copy.  </a:t>
            </a:r>
            <a:r>
              <a:rPr lang="en-IN" sz="2000" b="1" dirty="0" err="1"/>
              <a:t>Precopying</a:t>
            </a:r>
            <a:r>
              <a:rPr lang="en-IN" sz="2000" b="1" dirty="0"/>
              <a:t> memory</a:t>
            </a:r>
            <a:r>
              <a:rPr lang="en-IN" sz="2000" dirty="0"/>
              <a:t> is performed iteratively, the execution of programs is not obviously interrupted.</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42900"/>
            <a:ext cx="8229600" cy="1143000"/>
          </a:xfrm>
        </p:spPr>
        <p:txBody>
          <a:bodyPr>
            <a:normAutofit/>
          </a:bodyPr>
          <a:lstStyle/>
          <a:p>
            <a:r>
              <a:rPr lang="en-IN" sz="3200" dirty="0"/>
              <a:t>Levels of Virtualization Implementation</a:t>
            </a:r>
          </a:p>
        </p:txBody>
      </p:sp>
      <p:sp>
        <p:nvSpPr>
          <p:cNvPr id="3" name="Content Placeholder 2"/>
          <p:cNvSpPr>
            <a:spLocks noGrp="1"/>
          </p:cNvSpPr>
          <p:nvPr>
            <p:ph idx="1"/>
          </p:nvPr>
        </p:nvSpPr>
        <p:spPr>
          <a:xfrm>
            <a:off x="214282" y="714356"/>
            <a:ext cx="8572560" cy="4983179"/>
          </a:xfrm>
        </p:spPr>
        <p:txBody>
          <a:bodyPr>
            <a:noAutofit/>
          </a:bodyPr>
          <a:lstStyle/>
          <a:p>
            <a:pPr algn="just"/>
            <a:r>
              <a:rPr lang="en-IN" sz="2000" b="1" dirty="0"/>
              <a:t>User-Application Level</a:t>
            </a:r>
          </a:p>
          <a:p>
            <a:pPr algn="just"/>
            <a:r>
              <a:rPr lang="en-IN" sz="2000" dirty="0"/>
              <a:t>Virtualization at the application level virtualizes an application as a VM. </a:t>
            </a:r>
            <a:r>
              <a:rPr lang="en-IN" sz="2000" b="1" dirty="0"/>
              <a:t>On a traditional OS, an application often runs as a process. </a:t>
            </a:r>
          </a:p>
          <a:p>
            <a:pPr algn="just"/>
            <a:r>
              <a:rPr lang="en-IN" sz="2000" dirty="0"/>
              <a:t>Therefore, application-level virtualization is also known as </a:t>
            </a:r>
            <a:r>
              <a:rPr lang="en-IN" sz="2000" b="1" dirty="0"/>
              <a:t>process-level virtualization. </a:t>
            </a:r>
          </a:p>
          <a:p>
            <a:pPr algn="just"/>
            <a:r>
              <a:rPr lang="en-IN" sz="2000" dirty="0"/>
              <a:t>The most popular approach is to deploy high level language (HLL) VMs. </a:t>
            </a:r>
          </a:p>
          <a:p>
            <a:pPr algn="just"/>
            <a:r>
              <a:rPr lang="en-IN" sz="2000" dirty="0"/>
              <a:t>In this scenario, the virtualization layer sits as an application program on top of the operating system, and the layer exports an abstraction of a VM that can run programs written and compiled to a particular abstract machine definition. </a:t>
            </a:r>
          </a:p>
          <a:p>
            <a:pPr algn="just"/>
            <a:r>
              <a:rPr lang="en-IN" sz="2000" dirty="0"/>
              <a:t>Any program written in the HLL and compiled for this VM will be able to run on it. The Microsoft .NET CLR (Common Language Runtime) and Java Virtual Machine (JVM) are two good examples of this class of VM. Other forms of application-level virtualization:</a:t>
            </a:r>
          </a:p>
          <a:p>
            <a:pPr lvl="1" algn="just"/>
            <a:r>
              <a:rPr lang="en-IN" sz="2000" dirty="0"/>
              <a:t>application isolation, application</a:t>
            </a:r>
          </a:p>
          <a:p>
            <a:pPr lvl="1" algn="just"/>
            <a:r>
              <a:rPr lang="en-IN" sz="2000" dirty="0"/>
              <a:t>sandboxing, or application streaming.</a:t>
            </a:r>
          </a:p>
          <a:p>
            <a:pPr algn="just"/>
            <a:r>
              <a:rPr lang="en-IN" sz="2000" dirty="0"/>
              <a:t>“Application Isolation” refers to the </a:t>
            </a:r>
            <a:r>
              <a:rPr lang="en-IN" sz="2000" b="1" dirty="0"/>
              <a:t>effort required to isolate resources committed to different VMs</a:t>
            </a:r>
            <a:r>
              <a:rPr lang="en-IN" sz="2000" dirty="0"/>
              <a:t>. </a:t>
            </a: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0034" y="0"/>
            <a:ext cx="8229600" cy="1143000"/>
          </a:xfrm>
        </p:spPr>
        <p:txBody>
          <a:bodyPr>
            <a:noAutofit/>
          </a:bodyPr>
          <a:lstStyle/>
          <a:p>
            <a:r>
              <a:rPr lang="en-IN" sz="2800" dirty="0"/>
              <a:t>Live VM Migration Steps and Performance Effects:</a:t>
            </a:r>
          </a:p>
        </p:txBody>
      </p:sp>
      <p:sp>
        <p:nvSpPr>
          <p:cNvPr id="3" name="Content Placeholder 2"/>
          <p:cNvSpPr>
            <a:spLocks noGrp="1"/>
          </p:cNvSpPr>
          <p:nvPr>
            <p:ph idx="1"/>
          </p:nvPr>
        </p:nvSpPr>
        <p:spPr>
          <a:xfrm>
            <a:off x="214282" y="1089027"/>
            <a:ext cx="8686800" cy="5126055"/>
          </a:xfrm>
        </p:spPr>
        <p:txBody>
          <a:bodyPr>
            <a:noAutofit/>
          </a:bodyPr>
          <a:lstStyle/>
          <a:p>
            <a:pPr algn="just"/>
            <a:r>
              <a:rPr lang="en-IN" sz="2000" b="1" dirty="0"/>
              <a:t>Step 3</a:t>
            </a:r>
            <a:r>
              <a:rPr lang="en-IN" sz="2000" dirty="0"/>
              <a:t>: </a:t>
            </a:r>
            <a:r>
              <a:rPr lang="en-IN" sz="2000" b="1" dirty="0"/>
              <a:t>Suspend the VM and copy the last portion of the data.</a:t>
            </a:r>
            <a:r>
              <a:rPr lang="en-IN" sz="2000" dirty="0"/>
              <a:t> The migrating VM’s execution is suspended when the last round’s memory data is transferred. Other non-memory data such as </a:t>
            </a:r>
            <a:r>
              <a:rPr lang="en-IN" sz="2000" b="1" dirty="0"/>
              <a:t>CPU and network states </a:t>
            </a:r>
            <a:r>
              <a:rPr lang="en-IN" sz="2000" dirty="0"/>
              <a:t>should be sent as well. The VM is stopped and its applications will no longer run. This “service unavailable” time is called the “downtime” of migration, which should be as short as possible so that it can be negligible to users.</a:t>
            </a:r>
          </a:p>
          <a:p>
            <a:pPr algn="just"/>
            <a:r>
              <a:rPr lang="en-IN" sz="2000" b="1" dirty="0"/>
              <a:t>Steps 4 and 5</a:t>
            </a:r>
            <a:r>
              <a:rPr lang="en-IN" sz="2000" dirty="0"/>
              <a:t>: </a:t>
            </a:r>
            <a:r>
              <a:rPr lang="en-IN" sz="2000" b="1" dirty="0"/>
              <a:t>Commit and activate the new host.</a:t>
            </a:r>
            <a:r>
              <a:rPr lang="en-IN" sz="2000" dirty="0"/>
              <a:t> After all the needed data is copied, on the destination host, the VM reloads the states and recovers the execution of programs in it, and the service provided by this VM continues. Then the network connection is redirected to the new VM and the dependency to the source host is cleared. The whole migration process finishes by removing the original VM from the source host.</a:t>
            </a: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42852"/>
            <a:ext cx="8229600" cy="1143000"/>
          </a:xfrm>
        </p:spPr>
        <p:txBody>
          <a:bodyPr>
            <a:noAutofit/>
          </a:bodyPr>
          <a:lstStyle/>
          <a:p>
            <a:r>
              <a:rPr lang="en-IN" sz="3000" dirty="0"/>
              <a:t>Live VM Migration Steps and Performance Effects:</a:t>
            </a:r>
            <a:br>
              <a:rPr lang="en-IN" sz="3000" dirty="0"/>
            </a:br>
            <a:endParaRPr lang="en-IN" sz="3000" dirty="0"/>
          </a:p>
        </p:txBody>
      </p:sp>
      <p:sp>
        <p:nvSpPr>
          <p:cNvPr id="3" name="Content Placeholder 2"/>
          <p:cNvSpPr>
            <a:spLocks noGrp="1"/>
          </p:cNvSpPr>
          <p:nvPr>
            <p:ph idx="1"/>
          </p:nvPr>
        </p:nvSpPr>
        <p:spPr>
          <a:xfrm>
            <a:off x="142844" y="785794"/>
            <a:ext cx="8543956" cy="5126055"/>
          </a:xfrm>
        </p:spPr>
        <p:txBody>
          <a:bodyPr>
            <a:noAutofit/>
          </a:bodyPr>
          <a:lstStyle/>
          <a:p>
            <a:pPr algn="just"/>
            <a:r>
              <a:rPr lang="en-IN" sz="2200" dirty="0"/>
              <a:t>There are </a:t>
            </a:r>
            <a:r>
              <a:rPr lang="en-IN" sz="2200" b="1" dirty="0"/>
              <a:t>four ways to manage a virtual cluster.</a:t>
            </a:r>
            <a:r>
              <a:rPr lang="en-IN" sz="2200" dirty="0"/>
              <a:t> </a:t>
            </a:r>
          </a:p>
          <a:p>
            <a:pPr algn="just"/>
            <a:r>
              <a:rPr lang="en-IN" sz="2200" b="1" dirty="0"/>
              <a:t>1. Build Cluster Manager on a guest-based manager: </a:t>
            </a:r>
            <a:r>
              <a:rPr lang="en-IN" sz="2200" dirty="0"/>
              <a:t>The cluster manager resides on a guest system. In this, multiple VMs form a virtual cluster. For example, </a:t>
            </a:r>
            <a:r>
              <a:rPr lang="en-IN" sz="2200" dirty="0" err="1"/>
              <a:t>openMosix</a:t>
            </a:r>
            <a:r>
              <a:rPr lang="en-IN" sz="2200" dirty="0"/>
              <a:t> is an open source Linux cluster running different guest systems on top of the </a:t>
            </a:r>
            <a:r>
              <a:rPr lang="en-IN" sz="2200" dirty="0" err="1"/>
              <a:t>Xen</a:t>
            </a:r>
            <a:r>
              <a:rPr lang="en-IN" sz="2200" dirty="0"/>
              <a:t> hypervisor.  </a:t>
            </a:r>
            <a:r>
              <a:rPr lang="en-IN" sz="2200" b="1" dirty="0"/>
              <a:t>Sun’s cluster Oasis,</a:t>
            </a:r>
            <a:r>
              <a:rPr lang="en-IN" sz="2200" dirty="0"/>
              <a:t> an experimental Solaris cluster of VMs supported by a VMware VMM. </a:t>
            </a:r>
          </a:p>
          <a:p>
            <a:pPr algn="just"/>
            <a:r>
              <a:rPr lang="en-IN" sz="2200" dirty="0"/>
              <a:t>2. </a:t>
            </a:r>
            <a:r>
              <a:rPr lang="en-IN" sz="2200" b="1" dirty="0"/>
              <a:t>Build a cluster manager on the host systems:</a:t>
            </a:r>
            <a:r>
              <a:rPr lang="en-IN" sz="2200" dirty="0"/>
              <a:t> The host-based manager supervises the guest systems and can restart the guest system on another physical machine. </a:t>
            </a:r>
            <a:r>
              <a:rPr lang="en-IN" sz="2200" b="1" dirty="0"/>
              <a:t>VMware HA system </a:t>
            </a:r>
            <a:r>
              <a:rPr lang="en-IN" sz="2200" dirty="0"/>
              <a:t>that can restart a guest system after failure. </a:t>
            </a:r>
          </a:p>
          <a:p>
            <a:pPr algn="just"/>
            <a:r>
              <a:rPr lang="en-IN" sz="2200" dirty="0"/>
              <a:t>3. </a:t>
            </a:r>
            <a:r>
              <a:rPr lang="en-IN" sz="2200" b="1" dirty="0"/>
              <a:t>To build and use an independent cluster manager on both the host and guest systems:</a:t>
            </a:r>
            <a:r>
              <a:rPr lang="en-IN" sz="2200" dirty="0"/>
              <a:t> This will make infrastructure management more complex.</a:t>
            </a:r>
          </a:p>
          <a:p>
            <a:pPr algn="just"/>
            <a:r>
              <a:rPr lang="en-IN" sz="2200" dirty="0"/>
              <a:t>4. </a:t>
            </a:r>
            <a:r>
              <a:rPr lang="en-IN" sz="2200" b="1" dirty="0"/>
              <a:t>To build and use an integrated cluster on the guest and host systems:</a:t>
            </a:r>
            <a:r>
              <a:rPr lang="en-IN" sz="2200" dirty="0"/>
              <a:t> This means the manager must be designed to distinguish between virtualized resources and physical resources. </a:t>
            </a: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8596" y="0"/>
            <a:ext cx="8229600" cy="1143000"/>
          </a:xfrm>
        </p:spPr>
        <p:txBody>
          <a:bodyPr>
            <a:noAutofit/>
          </a:bodyPr>
          <a:lstStyle/>
          <a:p>
            <a:r>
              <a:rPr lang="en-IN" sz="2800" dirty="0"/>
              <a:t>Live VM Migration Steps and Performance Effects:</a:t>
            </a:r>
            <a:br>
              <a:rPr lang="en-IN" sz="2800" dirty="0"/>
            </a:br>
            <a:endParaRPr lang="en-IN" sz="2800" dirty="0"/>
          </a:p>
        </p:txBody>
      </p:sp>
      <p:sp>
        <p:nvSpPr>
          <p:cNvPr id="3" name="Content Placeholder 2"/>
          <p:cNvSpPr>
            <a:spLocks noGrp="1"/>
          </p:cNvSpPr>
          <p:nvPr>
            <p:ph idx="1"/>
          </p:nvPr>
        </p:nvSpPr>
        <p:spPr>
          <a:xfrm>
            <a:off x="171480" y="571480"/>
            <a:ext cx="8686800" cy="5126055"/>
          </a:xfrm>
        </p:spPr>
        <p:txBody>
          <a:bodyPr>
            <a:noAutofit/>
          </a:bodyPr>
          <a:lstStyle/>
          <a:p>
            <a:pPr algn="just"/>
            <a:r>
              <a:rPr lang="en-IN" sz="2000" b="1" dirty="0"/>
              <a:t>VMs can be live-migrated </a:t>
            </a:r>
            <a:r>
              <a:rPr lang="en-IN" sz="2000" dirty="0"/>
              <a:t>from one physical machine to another; in case of failure, one VM can be replaced by another VM. </a:t>
            </a:r>
          </a:p>
          <a:p>
            <a:pPr algn="just"/>
            <a:r>
              <a:rPr lang="en-IN" sz="2000" dirty="0"/>
              <a:t>Virtual clusters can be applied in computational grids, cloud platforms, and high-performance computing (HPC) systems.  </a:t>
            </a:r>
          </a:p>
          <a:p>
            <a:pPr algn="just"/>
            <a:r>
              <a:rPr lang="en-IN" sz="2000" dirty="0"/>
              <a:t>Virtual clustering provides dynamic resources that can be quickly put together upon user demand or after a node failure. Virtual clustering plays a key role in cloud computing. </a:t>
            </a:r>
          </a:p>
          <a:p>
            <a:pPr algn="just"/>
            <a:r>
              <a:rPr lang="en-IN" sz="2000" dirty="0"/>
              <a:t>When a VM runs a live service, it is necessary to design a live </a:t>
            </a:r>
            <a:r>
              <a:rPr lang="en-IN" sz="2000" b="1" dirty="0"/>
              <a:t>VM migration scheme with negligible downtime, the lowest network bandwidth consumption possible, and a reasonable total migration time.</a:t>
            </a:r>
          </a:p>
          <a:p>
            <a:pPr algn="just"/>
            <a:r>
              <a:rPr lang="en-IN" sz="2000" dirty="0"/>
              <a:t>A VM can be in one of the following four states:</a:t>
            </a:r>
          </a:p>
          <a:p>
            <a:pPr marL="366713" lvl="1" algn="just"/>
            <a:r>
              <a:rPr lang="en-IN" sz="2000" b="1" dirty="0"/>
              <a:t>an inactive state </a:t>
            </a:r>
            <a:r>
              <a:rPr lang="en-IN" sz="2000" dirty="0"/>
              <a:t>is defined by the virtualization platform, under which the VM is not enabled. </a:t>
            </a:r>
          </a:p>
          <a:p>
            <a:pPr marL="366713" lvl="1" algn="just"/>
            <a:r>
              <a:rPr lang="en-IN" sz="2000" b="1" dirty="0"/>
              <a:t>an active state</a:t>
            </a:r>
            <a:r>
              <a:rPr lang="en-IN" sz="2000" dirty="0"/>
              <a:t> refers to a VM that has been instantiated at the virtualization platform to perform a real task. </a:t>
            </a:r>
          </a:p>
          <a:p>
            <a:pPr marL="366713" lvl="1" algn="just"/>
            <a:r>
              <a:rPr lang="en-IN" sz="2000" b="1" dirty="0"/>
              <a:t>a paused state</a:t>
            </a:r>
            <a:r>
              <a:rPr lang="en-IN" sz="2000" dirty="0"/>
              <a:t> corresponds to a VM that has been instantiated but disabled to process a task or paused in a waiting state. </a:t>
            </a:r>
          </a:p>
          <a:p>
            <a:pPr marL="366713" lvl="1" algn="just"/>
            <a:r>
              <a:rPr lang="en-IN" sz="2000" dirty="0"/>
              <a:t>a VM enters the </a:t>
            </a:r>
            <a:r>
              <a:rPr lang="en-IN" sz="2000" b="1" dirty="0"/>
              <a:t>suspended state</a:t>
            </a:r>
            <a:r>
              <a:rPr lang="en-IN" sz="2000" dirty="0"/>
              <a:t> if its machine file and virtual resources are stored back to the disk.</a:t>
            </a:r>
            <a:endParaRPr lang="en-IN" sz="2000" b="1" dirty="0"/>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8596" y="0"/>
            <a:ext cx="8229600" cy="1143000"/>
          </a:xfrm>
        </p:spPr>
        <p:txBody>
          <a:bodyPr>
            <a:noAutofit/>
          </a:bodyPr>
          <a:lstStyle/>
          <a:p>
            <a:r>
              <a:rPr lang="en-IN" sz="2800" dirty="0"/>
              <a:t>Live VM Migration </a:t>
            </a:r>
            <a:br>
              <a:rPr lang="en-IN" sz="2800" dirty="0"/>
            </a:br>
            <a:endParaRPr lang="en-IN" sz="2800" dirty="0"/>
          </a:p>
        </p:txBody>
      </p:sp>
      <p:sp>
        <p:nvSpPr>
          <p:cNvPr id="3" name="Content Placeholder 2"/>
          <p:cNvSpPr>
            <a:spLocks noGrp="1"/>
          </p:cNvSpPr>
          <p:nvPr>
            <p:ph idx="1"/>
          </p:nvPr>
        </p:nvSpPr>
        <p:spPr>
          <a:xfrm>
            <a:off x="171480" y="571480"/>
            <a:ext cx="8686800" cy="5126055"/>
          </a:xfrm>
        </p:spPr>
        <p:txBody>
          <a:bodyPr>
            <a:noAutofit/>
          </a:bodyPr>
          <a:lstStyle/>
          <a:p>
            <a:pPr algn="just"/>
            <a:r>
              <a:rPr lang="en-IN" sz="2000" dirty="0"/>
              <a:t>There are 3 types of live virtual machine migration pre-copy ,post-copy and Hybrid. </a:t>
            </a:r>
          </a:p>
          <a:p>
            <a:r>
              <a:rPr lang="en-IN" sz="2000" dirty="0"/>
              <a:t>The performance of any live VM migration strategy could be measured by the following metrics:</a:t>
            </a:r>
          </a:p>
          <a:p>
            <a:pPr lvl="1"/>
            <a:r>
              <a:rPr lang="en-IN" sz="2000" b="1" dirty="0"/>
              <a:t>Down Time</a:t>
            </a:r>
            <a:r>
              <a:rPr lang="en-IN" sz="2000" dirty="0"/>
              <a:t> which starts when the VM stops working during migration until it becomes available again at the destination host. </a:t>
            </a:r>
          </a:p>
          <a:p>
            <a:pPr lvl="1"/>
            <a:r>
              <a:rPr lang="en-IN" sz="2000" b="1" dirty="0"/>
              <a:t>Total Migration</a:t>
            </a:r>
            <a:r>
              <a:rPr lang="en-IN" sz="2000" dirty="0"/>
              <a:t> that starts when the migration of VM memory and the CPU status start until the entire migration process is complete. </a:t>
            </a:r>
          </a:p>
          <a:p>
            <a:pPr lvl="1"/>
            <a:r>
              <a:rPr lang="en-IN" sz="2000" b="1" dirty="0"/>
              <a:t>Application Degradation</a:t>
            </a:r>
            <a:r>
              <a:rPr lang="en-IN" sz="2000" dirty="0"/>
              <a:t> which refer to The degree at which the VM’s operation or application slows down due to the live migration process. </a:t>
            </a:r>
          </a:p>
          <a:p>
            <a:pPr lvl="1"/>
            <a:r>
              <a:rPr lang="en-IN" sz="2000" b="1" dirty="0"/>
              <a:t>Total Transferred Bytes</a:t>
            </a:r>
            <a:r>
              <a:rPr lang="en-IN" sz="2000" dirty="0"/>
              <a:t> which refer to the total number of bytes of VM memory and the CPU status that are transferred over the network from the source host to the destination host. </a:t>
            </a:r>
            <a:endParaRPr lang="en-IN" sz="2000" b="1" dirty="0"/>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8596" y="0"/>
            <a:ext cx="8229600" cy="1143000"/>
          </a:xfrm>
        </p:spPr>
        <p:txBody>
          <a:bodyPr>
            <a:noAutofit/>
          </a:bodyPr>
          <a:lstStyle/>
          <a:p>
            <a:r>
              <a:rPr lang="en-IN" sz="2800" dirty="0"/>
              <a:t>Live VM Migration </a:t>
            </a:r>
            <a:br>
              <a:rPr lang="en-IN" sz="2800" dirty="0"/>
            </a:br>
            <a:endParaRPr lang="en-IN" sz="2800" dirty="0"/>
          </a:p>
        </p:txBody>
      </p:sp>
      <p:sp>
        <p:nvSpPr>
          <p:cNvPr id="3" name="Content Placeholder 2"/>
          <p:cNvSpPr>
            <a:spLocks noGrp="1"/>
          </p:cNvSpPr>
          <p:nvPr>
            <p:ph idx="1"/>
          </p:nvPr>
        </p:nvSpPr>
        <p:spPr>
          <a:xfrm>
            <a:off x="171480" y="571480"/>
            <a:ext cx="8686800" cy="5126055"/>
          </a:xfrm>
        </p:spPr>
        <p:txBody>
          <a:bodyPr>
            <a:noAutofit/>
          </a:bodyPr>
          <a:lstStyle/>
          <a:p>
            <a:pPr algn="just"/>
            <a:r>
              <a:rPr lang="en-IN" sz="2000" b="1" i="1" dirty="0"/>
              <a:t>Post-copy Approach :</a:t>
            </a:r>
          </a:p>
          <a:p>
            <a:pPr algn="just"/>
            <a:r>
              <a:rPr lang="en-IN" sz="2000" dirty="0"/>
              <a:t>In Post-copy approach, the VM is immediately paused, a minimal processor state copied, and the VM resumed at the destination, following which any memory page needed by the running applications is pulled from the source. </a:t>
            </a:r>
          </a:p>
          <a:p>
            <a:pPr algn="just"/>
            <a:r>
              <a:rPr lang="en-IN" sz="2000" b="1" i="1" dirty="0"/>
              <a:t>Pre-copy Approach:</a:t>
            </a:r>
            <a:r>
              <a:rPr lang="en-IN" sz="2000" i="1" dirty="0"/>
              <a:t> </a:t>
            </a:r>
          </a:p>
          <a:p>
            <a:pPr algn="just"/>
            <a:r>
              <a:rPr lang="en-IN" sz="2000" dirty="0"/>
              <a:t>Pre-copy migration first transfers the memory state and then the CPU state.</a:t>
            </a:r>
          </a:p>
          <a:p>
            <a:pPr algn="just"/>
            <a:r>
              <a:rPr lang="en-IN" sz="2000" dirty="0"/>
              <a:t>There are two phases in Pre-copy approach namely the </a:t>
            </a:r>
            <a:r>
              <a:rPr lang="en-IN" sz="2000" b="1" dirty="0"/>
              <a:t>Warm-up phase</a:t>
            </a:r>
            <a:r>
              <a:rPr lang="en-IN" sz="2000" dirty="0"/>
              <a:t> and </a:t>
            </a:r>
            <a:r>
              <a:rPr lang="en-IN" sz="2000" b="1" dirty="0"/>
              <a:t>Stop-and-Copy phase</a:t>
            </a:r>
            <a:r>
              <a:rPr lang="en-IN" sz="2000" dirty="0"/>
              <a:t>. </a:t>
            </a:r>
          </a:p>
          <a:p>
            <a:pPr algn="just"/>
            <a:r>
              <a:rPr lang="en-IN" sz="2000" dirty="0"/>
              <a:t>In the Warm-up phase, the hypervisor copies all the memory pages from source to destination, while the VM is still running on the source. If some memory pages are altered through the memory copy process dirty pages will be created, and it will be recopied. </a:t>
            </a:r>
          </a:p>
          <a:p>
            <a:pPr algn="just"/>
            <a:r>
              <a:rPr lang="en-IN" sz="2000" dirty="0"/>
              <a:t>In the Stop-and-Copy phase, the VM will be stopped at source, the remaining dirty pages will be copied to the destination, and VM resumed in the destination. </a:t>
            </a: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IN" sz="3200" dirty="0"/>
              <a:t>Migration of Memory, Files, and Network Resources</a:t>
            </a:r>
          </a:p>
        </p:txBody>
      </p:sp>
      <p:sp>
        <p:nvSpPr>
          <p:cNvPr id="3" name="Content Placeholder 2"/>
          <p:cNvSpPr>
            <a:spLocks noGrp="1"/>
          </p:cNvSpPr>
          <p:nvPr>
            <p:ph idx="1"/>
          </p:nvPr>
        </p:nvSpPr>
        <p:spPr>
          <a:xfrm>
            <a:off x="214282" y="1446217"/>
            <a:ext cx="8686800" cy="5126055"/>
          </a:xfrm>
        </p:spPr>
        <p:txBody>
          <a:bodyPr>
            <a:noAutofit/>
          </a:bodyPr>
          <a:lstStyle/>
          <a:p>
            <a:pPr algn="just"/>
            <a:r>
              <a:rPr lang="en-IN" sz="2000" b="1" dirty="0"/>
              <a:t>Memory Migration:  </a:t>
            </a:r>
            <a:r>
              <a:rPr lang="en-IN" sz="2000" dirty="0"/>
              <a:t>Memory migration can be in a range of hundreds of megabytes to a few gigabytes, and it needs to be done in an efficient manner.</a:t>
            </a:r>
            <a:endParaRPr lang="en-IN" sz="2000" b="1" dirty="0"/>
          </a:p>
          <a:p>
            <a:pPr algn="just"/>
            <a:r>
              <a:rPr lang="en-IN" sz="2000" b="1" dirty="0"/>
              <a:t>The Internet Suspend-Resume (ISR)</a:t>
            </a:r>
            <a:r>
              <a:rPr lang="en-IN" sz="2000" dirty="0"/>
              <a:t> technique exploits temporal locality as memory states are likely to have considerable overlap in the suspended and the resumed instances of a VM. </a:t>
            </a:r>
          </a:p>
          <a:p>
            <a:pPr algn="just"/>
            <a:r>
              <a:rPr lang="en-IN" sz="2000" b="1" dirty="0"/>
              <a:t>Temporal locality</a:t>
            </a:r>
            <a:r>
              <a:rPr lang="en-IN" sz="2000" dirty="0"/>
              <a:t> refers to the memory states differ only by the amount of work done since a VM was last suspended before being initiated for migration.</a:t>
            </a:r>
          </a:p>
          <a:p>
            <a:pPr algn="just"/>
            <a:r>
              <a:rPr lang="en-IN" sz="2000" dirty="0"/>
              <a:t>To exploit temporal locality, each file in the file system is represented as a tree of small </a:t>
            </a:r>
            <a:r>
              <a:rPr lang="en-IN" sz="2000" dirty="0" err="1"/>
              <a:t>subfiles</a:t>
            </a:r>
            <a:r>
              <a:rPr lang="en-IN" sz="2000" dirty="0"/>
              <a:t>. A copy of this tree exists in both the suspended and resumed VM instances. </a:t>
            </a:r>
          </a:p>
          <a:p>
            <a:pPr algn="just"/>
            <a:r>
              <a:rPr lang="en-IN" sz="2000" dirty="0"/>
              <a:t>The ISR technique deals with situations </a:t>
            </a:r>
            <a:r>
              <a:rPr lang="en-IN" sz="2000" b="1" dirty="0"/>
              <a:t>where the migration of live machines is not a necessity</a:t>
            </a:r>
            <a:r>
              <a:rPr lang="en-IN" sz="2000" dirty="0"/>
              <a:t>. Predictably, the downtime is high, compared to some of the other techniques.</a:t>
            </a: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54032"/>
          </a:xfrm>
        </p:spPr>
        <p:txBody>
          <a:bodyPr>
            <a:noAutofit/>
          </a:bodyPr>
          <a:lstStyle/>
          <a:p>
            <a:r>
              <a:rPr lang="en-IN" sz="2800" dirty="0"/>
              <a:t>Migration of Memory, Files, and Network Resources</a:t>
            </a:r>
          </a:p>
        </p:txBody>
      </p:sp>
      <p:sp>
        <p:nvSpPr>
          <p:cNvPr id="3" name="Content Placeholder 2"/>
          <p:cNvSpPr>
            <a:spLocks noGrp="1"/>
          </p:cNvSpPr>
          <p:nvPr>
            <p:ph idx="1"/>
          </p:nvPr>
        </p:nvSpPr>
        <p:spPr>
          <a:xfrm>
            <a:off x="214282" y="1000109"/>
            <a:ext cx="8686800" cy="5572164"/>
          </a:xfrm>
        </p:spPr>
        <p:txBody>
          <a:bodyPr>
            <a:noAutofit/>
          </a:bodyPr>
          <a:lstStyle/>
          <a:p>
            <a:pPr algn="just"/>
            <a:r>
              <a:rPr lang="en-IN" sz="2200" b="1" dirty="0"/>
              <a:t>Internet Suspend Resume Migration:</a:t>
            </a:r>
          </a:p>
          <a:p>
            <a:pPr algn="just"/>
            <a:r>
              <a:rPr lang="en-IN" sz="2200" dirty="0"/>
              <a:t>A VMM typically maps the volatile state of its VMs to files in the local file system of its host. When a VM is suspended, the corresponding files are updated to reflect volatile state at the point of suspension. If these files are copied to a remote host with similar hardware architecture, a VMM on that host can resume the VM. In other words, the VM, including the volatile state of the guest OS, has been migrated.</a:t>
            </a:r>
          </a:p>
          <a:p>
            <a:pPr algn="just"/>
            <a:r>
              <a:rPr lang="en-IN" sz="2200" dirty="0"/>
              <a:t>A distributed file system can serve as the transport mechanism for propagating suspended VM state across space and time. The obvious approach would be to place the relevant files in the shared name space of the distributed file system and configure the VMM to access that name space directly.</a:t>
            </a:r>
          </a:p>
          <a:p>
            <a:pPr algn="just"/>
            <a:r>
              <a:rPr lang="en-IN" sz="2200" dirty="0"/>
              <a:t>The VMM only accesses files in the local files system. VM files are explicitly copied into the local file system during resume operations and out of the local file system during suspend operations.</a:t>
            </a: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p:cNvPicPr>
            <a:picLocks noChangeAspect="1" noChangeArrowheads="1"/>
          </p:cNvPicPr>
          <p:nvPr/>
        </p:nvPicPr>
        <p:blipFill>
          <a:blip r:embed="rId2"/>
          <a:srcRect/>
          <a:stretch>
            <a:fillRect/>
          </a:stretch>
        </p:blipFill>
        <p:spPr bwMode="auto">
          <a:xfrm>
            <a:off x="4473765" y="928670"/>
            <a:ext cx="4455953" cy="3095623"/>
          </a:xfrm>
          <a:prstGeom prst="rect">
            <a:avLst/>
          </a:prstGeom>
          <a:noFill/>
          <a:ln w="9525">
            <a:noFill/>
            <a:miter lim="800000"/>
            <a:headEnd/>
            <a:tailEnd/>
          </a:ln>
          <a:effectLst/>
        </p:spPr>
      </p:pic>
      <p:pic>
        <p:nvPicPr>
          <p:cNvPr id="1028" name="Picture 4"/>
          <p:cNvPicPr>
            <a:picLocks noChangeAspect="1" noChangeArrowheads="1"/>
          </p:cNvPicPr>
          <p:nvPr/>
        </p:nvPicPr>
        <p:blipFill>
          <a:blip r:embed="rId3"/>
          <a:srcRect/>
          <a:stretch>
            <a:fillRect/>
          </a:stretch>
        </p:blipFill>
        <p:spPr bwMode="auto">
          <a:xfrm>
            <a:off x="2000232" y="3714752"/>
            <a:ext cx="4762509" cy="3068462"/>
          </a:xfrm>
          <a:prstGeom prst="rect">
            <a:avLst/>
          </a:prstGeom>
          <a:noFill/>
          <a:ln w="9525">
            <a:noFill/>
            <a:miter lim="800000"/>
            <a:headEnd/>
            <a:tailEnd/>
          </a:ln>
          <a:effectLst/>
        </p:spPr>
      </p:pic>
      <p:sp>
        <p:nvSpPr>
          <p:cNvPr id="2" name="Title 1"/>
          <p:cNvSpPr>
            <a:spLocks noGrp="1"/>
          </p:cNvSpPr>
          <p:nvPr>
            <p:ph type="title"/>
          </p:nvPr>
        </p:nvSpPr>
        <p:spPr>
          <a:xfrm>
            <a:off x="457200" y="274638"/>
            <a:ext cx="8229600" cy="654032"/>
          </a:xfrm>
        </p:spPr>
        <p:txBody>
          <a:bodyPr>
            <a:noAutofit/>
          </a:bodyPr>
          <a:lstStyle/>
          <a:p>
            <a:r>
              <a:rPr lang="en-IN" sz="2800" dirty="0"/>
              <a:t>Migration of Memory, Files, and Network Resources</a:t>
            </a:r>
          </a:p>
        </p:txBody>
      </p:sp>
      <p:pic>
        <p:nvPicPr>
          <p:cNvPr id="1029" name="Picture 5"/>
          <p:cNvPicPr>
            <a:picLocks noChangeAspect="1" noChangeArrowheads="1"/>
          </p:cNvPicPr>
          <p:nvPr/>
        </p:nvPicPr>
        <p:blipFill>
          <a:blip r:embed="rId4"/>
          <a:srcRect/>
          <a:stretch>
            <a:fillRect/>
          </a:stretch>
        </p:blipFill>
        <p:spPr bwMode="auto">
          <a:xfrm>
            <a:off x="280987" y="971530"/>
            <a:ext cx="4219575" cy="2981325"/>
          </a:xfrm>
          <a:prstGeom prst="rect">
            <a:avLst/>
          </a:prstGeom>
          <a:noFill/>
          <a:ln w="9525">
            <a:noFill/>
            <a:miter lim="800000"/>
            <a:headEnd/>
            <a:tailEnd/>
          </a:ln>
          <a:effectLst/>
        </p:spPr>
      </p:pic>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IN" sz="3200" dirty="0"/>
              <a:t>Migration of Memory, Files, and Network Resources</a:t>
            </a:r>
          </a:p>
        </p:txBody>
      </p:sp>
      <p:sp>
        <p:nvSpPr>
          <p:cNvPr id="3" name="Content Placeholder 2"/>
          <p:cNvSpPr>
            <a:spLocks noGrp="1"/>
          </p:cNvSpPr>
          <p:nvPr>
            <p:ph idx="1"/>
          </p:nvPr>
        </p:nvSpPr>
        <p:spPr>
          <a:xfrm>
            <a:off x="214282" y="1446217"/>
            <a:ext cx="8686800" cy="5126055"/>
          </a:xfrm>
        </p:spPr>
        <p:txBody>
          <a:bodyPr>
            <a:noAutofit/>
          </a:bodyPr>
          <a:lstStyle/>
          <a:p>
            <a:pPr algn="just"/>
            <a:r>
              <a:rPr lang="en-IN" sz="2000" b="1" dirty="0"/>
              <a:t>File System Migration:</a:t>
            </a:r>
          </a:p>
          <a:p>
            <a:pPr algn="just"/>
            <a:r>
              <a:rPr lang="en-IN" sz="2000" dirty="0"/>
              <a:t>The VMM only accesses its local file system. The relevant VM files are explicitly copied into the local file system for a resume operation and taken out of the local file system for a suspend operation. </a:t>
            </a:r>
            <a:r>
              <a:rPr lang="en-IN" sz="2000" b="1" dirty="0"/>
              <a:t>This approach relieves developers from the complexities of implementing several different file system calls for different distributed file systems. </a:t>
            </a:r>
          </a:p>
          <a:p>
            <a:pPr algn="just"/>
            <a:r>
              <a:rPr lang="en-IN" sz="2000" dirty="0"/>
              <a:t>VMM has to store the contents of each VM’s virtual disks in its local files, which have to be moved around with the other state information of that VM.</a:t>
            </a:r>
          </a:p>
          <a:p>
            <a:pPr algn="just"/>
            <a:r>
              <a:rPr lang="en-IN" sz="2000" dirty="0"/>
              <a:t>In smart copying, the VMM exploits </a:t>
            </a:r>
            <a:r>
              <a:rPr lang="en-IN" sz="2000" b="1" dirty="0"/>
              <a:t>spatial locality</a:t>
            </a:r>
            <a:r>
              <a:rPr lang="en-IN" sz="2000" dirty="0"/>
              <a:t>. It is possible to transmit only the difference between the two file systems at suspending and resuming locations. </a:t>
            </a: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IN" sz="3200" dirty="0"/>
              <a:t>Migration of Memory, Files, and Network Resources</a:t>
            </a:r>
          </a:p>
        </p:txBody>
      </p:sp>
      <p:sp>
        <p:nvSpPr>
          <p:cNvPr id="3" name="Content Placeholder 2"/>
          <p:cNvSpPr>
            <a:spLocks noGrp="1"/>
          </p:cNvSpPr>
          <p:nvPr>
            <p:ph idx="1"/>
          </p:nvPr>
        </p:nvSpPr>
        <p:spPr>
          <a:xfrm>
            <a:off x="214282" y="1446217"/>
            <a:ext cx="8686800" cy="5126055"/>
          </a:xfrm>
        </p:spPr>
        <p:txBody>
          <a:bodyPr>
            <a:noAutofit/>
          </a:bodyPr>
          <a:lstStyle/>
          <a:p>
            <a:pPr algn="just"/>
            <a:r>
              <a:rPr lang="en-IN" sz="2000" b="1" dirty="0"/>
              <a:t>File System Migration:</a:t>
            </a:r>
          </a:p>
          <a:p>
            <a:pPr algn="just"/>
            <a:r>
              <a:rPr lang="en-IN" sz="2000" dirty="0"/>
              <a:t>To support VM migration, a system must provide each VM with a consistent, location-independent view of the file system that is available on all hosts. </a:t>
            </a:r>
          </a:p>
          <a:p>
            <a:pPr algn="just"/>
            <a:r>
              <a:rPr lang="en-IN" sz="2000" dirty="0"/>
              <a:t>To achieve this is to provide each VM with its own virtual disk which the file system is mapped to and transport the contents of this virtual disk along with the other states of the VM. </a:t>
            </a:r>
          </a:p>
          <a:p>
            <a:pPr algn="just"/>
            <a:r>
              <a:rPr lang="en-IN" sz="2000" dirty="0"/>
              <a:t>Due to the current trend of high capacity disks, migration of the contents of an entire disk over a network is not a viable solution.</a:t>
            </a:r>
          </a:p>
          <a:p>
            <a:pPr algn="just"/>
            <a:r>
              <a:rPr lang="en-IN" sz="2000" dirty="0"/>
              <a:t>Another way is to </a:t>
            </a:r>
            <a:r>
              <a:rPr lang="en-IN" sz="2000" b="1" dirty="0"/>
              <a:t>have a global file system across all machines</a:t>
            </a:r>
            <a:r>
              <a:rPr lang="en-IN" sz="2000" dirty="0"/>
              <a:t> where a VM could be located. This way removes the need to copy files from one machine to another because all files are network accessible.</a:t>
            </a:r>
          </a:p>
          <a:p>
            <a:pPr algn="just"/>
            <a:r>
              <a:rPr lang="en-IN" sz="2000" b="1" dirty="0"/>
              <a:t>A distributed file system is used</a:t>
            </a:r>
            <a:r>
              <a:rPr lang="en-IN" sz="2000" dirty="0"/>
              <a:t> in ISR serving </a:t>
            </a:r>
            <a:r>
              <a:rPr lang="en-IN" sz="2000" b="1" dirty="0"/>
              <a:t>as a transport mechanism </a:t>
            </a:r>
            <a:r>
              <a:rPr lang="en-IN" sz="2000" dirty="0"/>
              <a:t>for propagating a suspended VM state. The actual file systems are not mapped onto the distributed file system. </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16313</TotalTime>
  <Words>15455</Words>
  <Application>Microsoft Office PowerPoint</Application>
  <PresentationFormat>On-screen Show (4:3)</PresentationFormat>
  <Paragraphs>811</Paragraphs>
  <Slides>140</Slides>
  <Notes>29</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140</vt:i4>
      </vt:variant>
    </vt:vector>
  </HeadingPairs>
  <TitlesOfParts>
    <vt:vector size="143" baseType="lpstr">
      <vt:lpstr>Arial</vt:lpstr>
      <vt:lpstr>Calibri</vt:lpstr>
      <vt:lpstr>Office Theme</vt:lpstr>
      <vt:lpstr>UNIT II</vt:lpstr>
      <vt:lpstr>VIRTUALIZATION AND COMMON STANDARDS IN CLOUD COMPUTING</vt:lpstr>
      <vt:lpstr>Multi-core Vs. Virtualization Architecture</vt:lpstr>
      <vt:lpstr>Implementation Levels of Virtualization</vt:lpstr>
      <vt:lpstr>Levels of Virtualization Implementation</vt:lpstr>
      <vt:lpstr>Levels of Virtualization Implementation</vt:lpstr>
      <vt:lpstr>Levels of Virtualization Implementation</vt:lpstr>
      <vt:lpstr>Levels of Virtualization Implementation</vt:lpstr>
      <vt:lpstr>Levels of Virtualization Implementation</vt:lpstr>
      <vt:lpstr>VMM Design Requirements and Providers</vt:lpstr>
      <vt:lpstr>VMM Design Requirements and Providers</vt:lpstr>
      <vt:lpstr>VMM Design Requirements and Providers</vt:lpstr>
      <vt:lpstr>Hardware Virtualization</vt:lpstr>
      <vt:lpstr>Hardware Virtualization</vt:lpstr>
      <vt:lpstr>Hardware Assisted Virtualization</vt:lpstr>
      <vt:lpstr>Hardware Assisted Virtualization:  Intel Virtualization Technology</vt:lpstr>
      <vt:lpstr>PowerPoint Presentation</vt:lpstr>
      <vt:lpstr>PowerPoint Presentation</vt:lpstr>
      <vt:lpstr>Intel VT: LIFE CYCLE OF VMM SOFTWARE</vt:lpstr>
      <vt:lpstr>Types of Hardware Virtualization</vt:lpstr>
      <vt:lpstr>Types of Hypervisor</vt:lpstr>
      <vt:lpstr>Types of Hypervisor</vt:lpstr>
      <vt:lpstr>Operating system-based virtualization</vt:lpstr>
      <vt:lpstr>Operating system-based virtualization</vt:lpstr>
      <vt:lpstr>Operating system-based virtualization</vt:lpstr>
      <vt:lpstr>Operating system-based virtualization</vt:lpstr>
      <vt:lpstr>Virtualization Support at the OS Level</vt:lpstr>
      <vt:lpstr>Virtualization Support at the OS Level</vt:lpstr>
      <vt:lpstr>Virtualization on Linux or Windows Platforms</vt:lpstr>
      <vt:lpstr>Middleware Support for Virtualization</vt:lpstr>
      <vt:lpstr>Middleware Support for Virtualization</vt:lpstr>
      <vt:lpstr>Middleware Support for Virtualization</vt:lpstr>
      <vt:lpstr>VIRTUALIZATION STRUCTURES/TOOLS AND MECHANISMS</vt:lpstr>
      <vt:lpstr>Techniques for Hypervisor</vt:lpstr>
      <vt:lpstr>Techniques for Hypervisor</vt:lpstr>
      <vt:lpstr>Techniques for Hypervisor</vt:lpstr>
      <vt:lpstr>Techniques for Hypervisor</vt:lpstr>
      <vt:lpstr>x86 Hardware Virtualization </vt:lpstr>
      <vt:lpstr>Technique 1: Full Virtualization using Binary Translation</vt:lpstr>
      <vt:lpstr>Technique 1: Full Virtualization using Binary Translation</vt:lpstr>
      <vt:lpstr> Technique 2: OS Assisted Virtualization or Paravirtualization (PV)</vt:lpstr>
      <vt:lpstr>Technique 3: Hardware Assisted Virtualization (HVM)</vt:lpstr>
      <vt:lpstr>Hypervisor and Xen Architecture</vt:lpstr>
      <vt:lpstr>The Xen Architecture</vt:lpstr>
      <vt:lpstr>The Xen Architecture</vt:lpstr>
      <vt:lpstr>Binary Translation with Full Virtualization</vt:lpstr>
      <vt:lpstr>Binary Translation with Full Virtualization</vt:lpstr>
      <vt:lpstr>Binary Translation with Full Virtualization</vt:lpstr>
      <vt:lpstr>Binary Translation with Full Virtualization</vt:lpstr>
      <vt:lpstr>Para-Virtualization with Compiler Support</vt:lpstr>
      <vt:lpstr>Para-Virtualization with Compiler Support</vt:lpstr>
      <vt:lpstr>Para-Virtualization with Compiler Support</vt:lpstr>
      <vt:lpstr>Para-Virtualization with Compiler Support</vt:lpstr>
      <vt:lpstr>Full Vs. Para Virtualization</vt:lpstr>
      <vt:lpstr>Full Vs. Para Virtualization</vt:lpstr>
      <vt:lpstr>Overview of the different technologies</vt:lpstr>
      <vt:lpstr>Example: VMware ESX Server for Para-Virtualization</vt:lpstr>
      <vt:lpstr>The VMware ESX server architecture using para-virtualization</vt:lpstr>
      <vt:lpstr>VIRTUALIZATION OF CPU, MEMORY, AND I/O DEVICES</vt:lpstr>
      <vt:lpstr> Hardware Support for Virtualization in the Intel x86 Processor</vt:lpstr>
      <vt:lpstr>Virtualization of CPU</vt:lpstr>
      <vt:lpstr>Virtualization of CPU</vt:lpstr>
      <vt:lpstr>Virtualization of CPU: Hardware-Assisted CPU Virtualization</vt:lpstr>
      <vt:lpstr>Memory Virtualization</vt:lpstr>
      <vt:lpstr>Memory Virtualization</vt:lpstr>
      <vt:lpstr>Memory Virtualization</vt:lpstr>
      <vt:lpstr>Memory Virtualization</vt:lpstr>
      <vt:lpstr>Memory Virtualization</vt:lpstr>
      <vt:lpstr>Memory Virtualization</vt:lpstr>
      <vt:lpstr>Memory Virtualization</vt:lpstr>
      <vt:lpstr>I/O Virtualization</vt:lpstr>
      <vt:lpstr>I/O Virtualization</vt:lpstr>
      <vt:lpstr>I/O Virtualization</vt:lpstr>
      <vt:lpstr>Virtualization in Multi-Core Processors</vt:lpstr>
      <vt:lpstr>Virtualization in Multi-Core Processors</vt:lpstr>
      <vt:lpstr>Virtualization in Multi-Core Processors</vt:lpstr>
      <vt:lpstr>Virtualization in Multi-Core Processors:  Virtual Hierarchy</vt:lpstr>
      <vt:lpstr>Virtualization in Multi-Core Processors:  Virtual Hierarchy</vt:lpstr>
      <vt:lpstr>VIRTUAL CLUSTERS AND RESOURCE MANAGEMENT</vt:lpstr>
      <vt:lpstr>VIRTUAL CLUSTERS AND RESOURCE MANAGEMENT</vt:lpstr>
      <vt:lpstr>VIRTUAL CLUSTERS AND RESOURCE MANAGEMENT</vt:lpstr>
      <vt:lpstr>VIRTUAL CLUSTERS AND RESOURCE MANAGEMENT</vt:lpstr>
      <vt:lpstr>VIRTUAL CLUSTERS AND RESOURCE MANAGEMENT</vt:lpstr>
      <vt:lpstr>Physical versus Virtual Clusters:</vt:lpstr>
      <vt:lpstr>Physical versus Virtual Clusters:</vt:lpstr>
      <vt:lpstr>Physical versus Virtual Clusters:</vt:lpstr>
      <vt:lpstr>VIRTUAL CLUSTERS AND RESOURCE MANAGEMENT</vt:lpstr>
      <vt:lpstr>VIRTUAL CLUSTERS AND RESOURCE MANAGEMENT</vt:lpstr>
      <vt:lpstr>Live VM Migration Steps and Performance Effects: </vt:lpstr>
      <vt:lpstr>Live VM Migration Steps and Performance Effects:</vt:lpstr>
      <vt:lpstr>Live VM Migration Steps and Performance Effects: </vt:lpstr>
      <vt:lpstr>Live VM Migration Steps and Performance Effects: </vt:lpstr>
      <vt:lpstr>Live VM Migration  </vt:lpstr>
      <vt:lpstr>Live VM Migration  </vt:lpstr>
      <vt:lpstr>Migration of Memory, Files, and Network Resources</vt:lpstr>
      <vt:lpstr>Migration of Memory, Files, and Network Resources</vt:lpstr>
      <vt:lpstr>Migration of Memory, Files, and Network Resources</vt:lpstr>
      <vt:lpstr>Migration of Memory, Files, and Network Resources</vt:lpstr>
      <vt:lpstr>Migration of Memory, Files, and Network Resources</vt:lpstr>
      <vt:lpstr>Migration of Memory, Files, and Network Resources</vt:lpstr>
      <vt:lpstr>Migration of Memory, Files, and Network Resources</vt:lpstr>
      <vt:lpstr>Migration of Memory, Files, and Network Resources</vt:lpstr>
      <vt:lpstr>Migration of Memory, Files, and Network Resources</vt:lpstr>
      <vt:lpstr>Migration of Memory, Files, and Network Resources</vt:lpstr>
      <vt:lpstr>Migration of Memory, Files, and Network Resources</vt:lpstr>
      <vt:lpstr>VIRTUALIZATION FOR DATA-CENTER AUTOMATION</vt:lpstr>
      <vt:lpstr>Server Consolidation in Data Centers</vt:lpstr>
      <vt:lpstr>Server Consolidation in Data Centers</vt:lpstr>
      <vt:lpstr>Server Consolidation in Data Centers</vt:lpstr>
      <vt:lpstr>Server Consolidation in Data Centers</vt:lpstr>
      <vt:lpstr>Server Consolidation in Data Centers</vt:lpstr>
      <vt:lpstr>Server Consolidation in Data Centers</vt:lpstr>
      <vt:lpstr>Virtual Storage Management</vt:lpstr>
      <vt:lpstr>Virtual Storage Management</vt:lpstr>
      <vt:lpstr>Virtual Storage Management</vt:lpstr>
      <vt:lpstr>Virtual Storage Management</vt:lpstr>
      <vt:lpstr>Cloud OS for Virtualized Data Centers</vt:lpstr>
      <vt:lpstr>Trust Management in Virtualized Data Centers</vt:lpstr>
      <vt:lpstr>Trust Management in Virtualized Data Centers</vt:lpstr>
      <vt:lpstr>PowerPoint Presentation</vt:lpstr>
      <vt:lpstr>Open Virtualization Format</vt:lpstr>
      <vt:lpstr>Open Virtualization Format</vt:lpstr>
      <vt:lpstr>Open Virtualization Format</vt:lpstr>
      <vt:lpstr>Open Virtualization Format</vt:lpstr>
      <vt:lpstr>Open Virtualization Format</vt:lpstr>
      <vt:lpstr>Open Virtualization Format</vt:lpstr>
      <vt:lpstr>Open Virtualization Format</vt:lpstr>
      <vt:lpstr>Open Virtualization Format</vt:lpstr>
      <vt:lpstr>Open Virtualization Format</vt:lpstr>
      <vt:lpstr>Standards for Application Developers</vt:lpstr>
      <vt:lpstr>Standards for Application Developers</vt:lpstr>
      <vt:lpstr>Standards for Application Developers</vt:lpstr>
      <vt:lpstr>Standards for Application Developers</vt:lpstr>
      <vt:lpstr>Standards for Application Developers</vt:lpstr>
      <vt:lpstr>Standards for Application Developers</vt:lpstr>
      <vt:lpstr>Standards for Application Developers</vt:lpstr>
      <vt:lpstr>Standards for Application Developers</vt:lpstr>
      <vt:lpstr>Standards for Application Developers</vt:lpstr>
      <vt:lpstr>Standards for Application Developers</vt:lpstr>
      <vt:lpstr>Standards for Application Developers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Cloud Computing</dc:title>
  <dc:creator>Shyam Deshmukh</dc:creator>
  <cp:lastModifiedBy>Manish Khodaskar</cp:lastModifiedBy>
  <cp:revision>828</cp:revision>
  <dcterms:created xsi:type="dcterms:W3CDTF">2019-12-15T03:27:55Z</dcterms:created>
  <dcterms:modified xsi:type="dcterms:W3CDTF">2021-02-10T03:19:16Z</dcterms:modified>
</cp:coreProperties>
</file>